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2"/>
  </p:handoutMasterIdLst>
  <p:sldIdLst>
    <p:sldId id="269" r:id="rId2"/>
    <p:sldId id="268" r:id="rId3"/>
    <p:sldId id="258" r:id="rId4"/>
    <p:sldId id="259" r:id="rId5"/>
    <p:sldId id="260" r:id="rId6"/>
    <p:sldId id="264" r:id="rId7"/>
    <p:sldId id="266" r:id="rId8"/>
    <p:sldId id="262" r:id="rId9"/>
    <p:sldId id="263" r:id="rId10"/>
    <p:sldId id="265" r:id="rId11"/>
  </p:sldIdLst>
  <p:sldSz cx="12192000" cy="6858000"/>
  <p:notesSz cx="6858000" cy="9144000"/>
  <p:embeddedFontLst>
    <p:embeddedFont>
      <p:font typeface="Raleway" pitchFamily="2" charset="0"/>
      <p:regular r:id="rId13"/>
      <p:bold r:id="rId14"/>
      <p:italic r:id="rId15"/>
      <p:boldItalic r:id="rId16"/>
    </p:embeddedFont>
    <p:embeddedFont>
      <p:font typeface="Raleway ExtraBold" pitchFamily="2" charset="0"/>
      <p:bold r:id="rId17"/>
      <p:italic r:id="rId18"/>
      <p:boldItalic r:id="rId19"/>
    </p:embeddedFont>
    <p:embeddedFont>
      <p:font typeface="Raleway Medium" pitchFamily="2" charset="0"/>
      <p:regular r:id="rId20"/>
      <p:italic r:id="rId21"/>
    </p:embeddedFont>
    <p:embeddedFont>
      <p:font typeface="Raleway SemiBold"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A5883-DBD0-4836-AACA-086B0F74EEA9}" v="17" dt="2025-03-04T15:44:48.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82" d="100"/>
          <a:sy n="82" d="100"/>
        </p:scale>
        <p:origin x="917" y="4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Gardner" userId="bef40f88-2f6e-4495-b1c7-42354f9502f4" providerId="ADAL" clId="{89CA5883-DBD0-4836-AACA-086B0F74EEA9}"/>
    <pc:docChg chg="undo custSel delSld modSld sldOrd">
      <pc:chgData name="Allison Gardner" userId="bef40f88-2f6e-4495-b1c7-42354f9502f4" providerId="ADAL" clId="{89CA5883-DBD0-4836-AACA-086B0F74EEA9}" dt="2025-03-04T15:54:26.767" v="955" actId="20577"/>
      <pc:docMkLst>
        <pc:docMk/>
      </pc:docMkLst>
      <pc:sldChg chg="addSp delSp modSp mod modAnim">
        <pc:chgData name="Allison Gardner" userId="bef40f88-2f6e-4495-b1c7-42354f9502f4" providerId="ADAL" clId="{89CA5883-DBD0-4836-AACA-086B0F74EEA9}" dt="2025-03-04T15:41:01.458" v="771" actId="1076"/>
        <pc:sldMkLst>
          <pc:docMk/>
          <pc:sldMk cId="2986582726" sldId="258"/>
        </pc:sldMkLst>
        <pc:spChg chg="mod">
          <ac:chgData name="Allison Gardner" userId="bef40f88-2f6e-4495-b1c7-42354f9502f4" providerId="ADAL" clId="{89CA5883-DBD0-4836-AACA-086B0F74EEA9}" dt="2025-03-04T15:39:56.174" v="762" actId="14100"/>
          <ac:spMkLst>
            <pc:docMk/>
            <pc:sldMk cId="2986582726" sldId="258"/>
            <ac:spMk id="2" creationId="{D149084F-ED11-4424-B258-FDD50537BB36}"/>
          </ac:spMkLst>
        </pc:spChg>
        <pc:spChg chg="mod">
          <ac:chgData name="Allison Gardner" userId="bef40f88-2f6e-4495-b1c7-42354f9502f4" providerId="ADAL" clId="{89CA5883-DBD0-4836-AACA-086B0F74EEA9}" dt="2025-03-04T15:40:36.466" v="767" actId="14100"/>
          <ac:spMkLst>
            <pc:docMk/>
            <pc:sldMk cId="2986582726" sldId="258"/>
            <ac:spMk id="3" creationId="{4DA1BD09-58CD-45AC-83A3-4828C6C1178C}"/>
          </ac:spMkLst>
        </pc:spChg>
        <pc:picChg chg="add mod">
          <ac:chgData name="Allison Gardner" userId="bef40f88-2f6e-4495-b1c7-42354f9502f4" providerId="ADAL" clId="{89CA5883-DBD0-4836-AACA-086B0F74EEA9}" dt="2025-03-04T15:40:43.508" v="769" actId="1076"/>
          <ac:picMkLst>
            <pc:docMk/>
            <pc:sldMk cId="2986582726" sldId="258"/>
            <ac:picMk id="4" creationId="{DF131BAE-EB2F-1527-2287-999A52228D28}"/>
          </ac:picMkLst>
        </pc:picChg>
        <pc:picChg chg="del">
          <ac:chgData name="Allison Gardner" userId="bef40f88-2f6e-4495-b1c7-42354f9502f4" providerId="ADAL" clId="{89CA5883-DBD0-4836-AACA-086B0F74EEA9}" dt="2025-03-04T15:37:20.597" v="752" actId="478"/>
          <ac:picMkLst>
            <pc:docMk/>
            <pc:sldMk cId="2986582726" sldId="258"/>
            <ac:picMk id="5" creationId="{53E961E3-E971-E349-BB42-801639F15F3E}"/>
          </ac:picMkLst>
        </pc:picChg>
        <pc:picChg chg="mod">
          <ac:chgData name="Allison Gardner" userId="bef40f88-2f6e-4495-b1c7-42354f9502f4" providerId="ADAL" clId="{89CA5883-DBD0-4836-AACA-086B0F74EEA9}" dt="2025-03-04T15:35:02.976" v="718" actId="14100"/>
          <ac:picMkLst>
            <pc:docMk/>
            <pc:sldMk cId="2986582726" sldId="258"/>
            <ac:picMk id="10" creationId="{D28A437B-5C2E-6D43-B995-841D5F59162F}"/>
          </ac:picMkLst>
        </pc:picChg>
        <pc:cxnChg chg="mod">
          <ac:chgData name="Allison Gardner" userId="bef40f88-2f6e-4495-b1c7-42354f9502f4" providerId="ADAL" clId="{89CA5883-DBD0-4836-AACA-086B0F74EEA9}" dt="2025-03-04T15:41:01.458" v="771" actId="1076"/>
          <ac:cxnSpMkLst>
            <pc:docMk/>
            <pc:sldMk cId="2986582726" sldId="258"/>
            <ac:cxnSpMk id="12" creationId="{AEFB31CF-432A-8043-B68F-5F2ED8521811}"/>
          </ac:cxnSpMkLst>
        </pc:cxnChg>
      </pc:sldChg>
      <pc:sldChg chg="delSp modSp mod">
        <pc:chgData name="Allison Gardner" userId="bef40f88-2f6e-4495-b1c7-42354f9502f4" providerId="ADAL" clId="{89CA5883-DBD0-4836-AACA-086B0F74EEA9}" dt="2025-03-04T15:35:40.303" v="723" actId="113"/>
        <pc:sldMkLst>
          <pc:docMk/>
          <pc:sldMk cId="4213223107" sldId="259"/>
        </pc:sldMkLst>
        <pc:spChg chg="mod">
          <ac:chgData name="Allison Gardner" userId="bef40f88-2f6e-4495-b1c7-42354f9502f4" providerId="ADAL" clId="{89CA5883-DBD0-4836-AACA-086B0F74EEA9}" dt="2025-03-04T15:35:40.303" v="723" actId="113"/>
          <ac:spMkLst>
            <pc:docMk/>
            <pc:sldMk cId="4213223107" sldId="259"/>
            <ac:spMk id="3" creationId="{93F4789E-5384-4221-A1BA-170A2729DB09}"/>
          </ac:spMkLst>
        </pc:spChg>
        <pc:picChg chg="del">
          <ac:chgData name="Allison Gardner" userId="bef40f88-2f6e-4495-b1c7-42354f9502f4" providerId="ADAL" clId="{89CA5883-DBD0-4836-AACA-086B0F74EEA9}" dt="2025-03-04T15:34:05.861" v="714" actId="478"/>
          <ac:picMkLst>
            <pc:docMk/>
            <pc:sldMk cId="4213223107" sldId="259"/>
            <ac:picMk id="14" creationId="{2C0C76B8-14E7-C440-BB29-A6E2C8C3DFD6}"/>
          </ac:picMkLst>
        </pc:picChg>
      </pc:sldChg>
      <pc:sldChg chg="delSp modSp mod">
        <pc:chgData name="Allison Gardner" userId="bef40f88-2f6e-4495-b1c7-42354f9502f4" providerId="ADAL" clId="{89CA5883-DBD0-4836-AACA-086B0F74EEA9}" dt="2025-03-04T15:36:46.012" v="751" actId="20577"/>
        <pc:sldMkLst>
          <pc:docMk/>
          <pc:sldMk cId="3502212161" sldId="260"/>
        </pc:sldMkLst>
        <pc:spChg chg="mod">
          <ac:chgData name="Allison Gardner" userId="bef40f88-2f6e-4495-b1c7-42354f9502f4" providerId="ADAL" clId="{89CA5883-DBD0-4836-AACA-086B0F74EEA9}" dt="2025-03-04T15:36:46.012" v="751" actId="20577"/>
          <ac:spMkLst>
            <pc:docMk/>
            <pc:sldMk cId="3502212161" sldId="260"/>
            <ac:spMk id="3" creationId="{9D193FF0-F213-44F7-BCD9-D063C444336C}"/>
          </ac:spMkLst>
        </pc:spChg>
        <pc:picChg chg="del">
          <ac:chgData name="Allison Gardner" userId="bef40f88-2f6e-4495-b1c7-42354f9502f4" providerId="ADAL" clId="{89CA5883-DBD0-4836-AACA-086B0F74EEA9}" dt="2025-03-04T15:34:55.407" v="717" actId="478"/>
          <ac:picMkLst>
            <pc:docMk/>
            <pc:sldMk cId="3502212161" sldId="260"/>
            <ac:picMk id="19" creationId="{472EF027-EBD9-5445-88BF-A68445C67C38}"/>
          </ac:picMkLst>
        </pc:picChg>
      </pc:sldChg>
      <pc:sldChg chg="delSp mod">
        <pc:chgData name="Allison Gardner" userId="bef40f88-2f6e-4495-b1c7-42354f9502f4" providerId="ADAL" clId="{89CA5883-DBD0-4836-AACA-086B0F74EEA9}" dt="2025-03-04T15:35:12.185" v="720" actId="478"/>
        <pc:sldMkLst>
          <pc:docMk/>
          <pc:sldMk cId="549064105" sldId="262"/>
        </pc:sldMkLst>
        <pc:picChg chg="del">
          <ac:chgData name="Allison Gardner" userId="bef40f88-2f6e-4495-b1c7-42354f9502f4" providerId="ADAL" clId="{89CA5883-DBD0-4836-AACA-086B0F74EEA9}" dt="2025-03-04T15:35:12.185" v="720" actId="478"/>
          <ac:picMkLst>
            <pc:docMk/>
            <pc:sldMk cId="549064105" sldId="262"/>
            <ac:picMk id="11" creationId="{C17784A0-9CCA-4F46-928B-674E62571B07}"/>
          </ac:picMkLst>
        </pc:picChg>
      </pc:sldChg>
      <pc:sldChg chg="delSp modSp mod">
        <pc:chgData name="Allison Gardner" userId="bef40f88-2f6e-4495-b1c7-42354f9502f4" providerId="ADAL" clId="{89CA5883-DBD0-4836-AACA-086B0F74EEA9}" dt="2025-03-04T15:41:41.023" v="785" actId="20577"/>
        <pc:sldMkLst>
          <pc:docMk/>
          <pc:sldMk cId="2990149793" sldId="263"/>
        </pc:sldMkLst>
        <pc:spChg chg="mod">
          <ac:chgData name="Allison Gardner" userId="bef40f88-2f6e-4495-b1c7-42354f9502f4" providerId="ADAL" clId="{89CA5883-DBD0-4836-AACA-086B0F74EEA9}" dt="2025-03-04T15:41:41.023" v="785" actId="20577"/>
          <ac:spMkLst>
            <pc:docMk/>
            <pc:sldMk cId="2990149793" sldId="263"/>
            <ac:spMk id="3" creationId="{A3A20697-F5F4-4821-8B9D-5001EECE97E4}"/>
          </ac:spMkLst>
        </pc:spChg>
        <pc:picChg chg="del">
          <ac:chgData name="Allison Gardner" userId="bef40f88-2f6e-4495-b1c7-42354f9502f4" providerId="ADAL" clId="{89CA5883-DBD0-4836-AACA-086B0F74EEA9}" dt="2025-03-04T15:35:16.295" v="721" actId="478"/>
          <ac:picMkLst>
            <pc:docMk/>
            <pc:sldMk cId="2990149793" sldId="263"/>
            <ac:picMk id="10" creationId="{79E33F2F-AD5D-E948-A9A4-88C459DDB58A}"/>
          </ac:picMkLst>
        </pc:picChg>
      </pc:sldChg>
      <pc:sldChg chg="addSp delSp modSp mod delAnim modAnim">
        <pc:chgData name="Allison Gardner" userId="bef40f88-2f6e-4495-b1c7-42354f9502f4" providerId="ADAL" clId="{89CA5883-DBD0-4836-AACA-086B0F74EEA9}" dt="2025-03-04T15:53:50.325" v="954" actId="114"/>
        <pc:sldMkLst>
          <pc:docMk/>
          <pc:sldMk cId="1953652644" sldId="264"/>
        </pc:sldMkLst>
        <pc:spChg chg="mod">
          <ac:chgData name="Allison Gardner" userId="bef40f88-2f6e-4495-b1c7-42354f9502f4" providerId="ADAL" clId="{89CA5883-DBD0-4836-AACA-086B0F74EEA9}" dt="2025-03-04T15:52:57.805" v="947" actId="1076"/>
          <ac:spMkLst>
            <pc:docMk/>
            <pc:sldMk cId="1953652644" sldId="264"/>
            <ac:spMk id="2" creationId="{06B3ED69-5E60-495D-942E-815815549AED}"/>
          </ac:spMkLst>
        </pc:spChg>
        <pc:spChg chg="mod">
          <ac:chgData name="Allison Gardner" userId="bef40f88-2f6e-4495-b1c7-42354f9502f4" providerId="ADAL" clId="{89CA5883-DBD0-4836-AACA-086B0F74EEA9}" dt="2025-03-04T15:53:50.325" v="954" actId="114"/>
          <ac:spMkLst>
            <pc:docMk/>
            <pc:sldMk cId="1953652644" sldId="264"/>
            <ac:spMk id="3" creationId="{A9EFED80-B96A-4156-80BB-46A65EFCCA9D}"/>
          </ac:spMkLst>
        </pc:spChg>
        <pc:spChg chg="del mod">
          <ac:chgData name="Allison Gardner" userId="bef40f88-2f6e-4495-b1c7-42354f9502f4" providerId="ADAL" clId="{89CA5883-DBD0-4836-AACA-086B0F74EEA9}" dt="2025-03-04T15:52:43.547" v="943" actId="478"/>
          <ac:spMkLst>
            <pc:docMk/>
            <pc:sldMk cId="1953652644" sldId="264"/>
            <ac:spMk id="19" creationId="{8F0E03F4-3A71-4A93-9C20-2C5092FAFEE0}"/>
          </ac:spMkLst>
        </pc:spChg>
        <pc:picChg chg="add del mod">
          <ac:chgData name="Allison Gardner" userId="bef40f88-2f6e-4495-b1c7-42354f9502f4" providerId="ADAL" clId="{89CA5883-DBD0-4836-AACA-086B0F74EEA9}" dt="2025-03-04T15:52:37.873" v="940" actId="478"/>
          <ac:picMkLst>
            <pc:docMk/>
            <pc:sldMk cId="1953652644" sldId="264"/>
            <ac:picMk id="4" creationId="{B8ACC2BE-8FC3-4285-405E-7440614362D8}"/>
          </ac:picMkLst>
        </pc:picChg>
        <pc:picChg chg="del mod">
          <ac:chgData name="Allison Gardner" userId="bef40f88-2f6e-4495-b1c7-42354f9502f4" providerId="ADAL" clId="{89CA5883-DBD0-4836-AACA-086B0F74EEA9}" dt="2025-03-04T15:27:42.396" v="646" actId="478"/>
          <ac:picMkLst>
            <pc:docMk/>
            <pc:sldMk cId="1953652644" sldId="264"/>
            <ac:picMk id="5" creationId="{8F1F3C3B-3899-4F3D-96F3-3510DF6CB6A5}"/>
          </ac:picMkLst>
        </pc:picChg>
        <pc:picChg chg="del mod ord">
          <ac:chgData name="Allison Gardner" userId="bef40f88-2f6e-4495-b1c7-42354f9502f4" providerId="ADAL" clId="{89CA5883-DBD0-4836-AACA-086B0F74EEA9}" dt="2025-03-04T15:24:19.332" v="628" actId="478"/>
          <ac:picMkLst>
            <pc:docMk/>
            <pc:sldMk cId="1953652644" sldId="264"/>
            <ac:picMk id="6" creationId="{2D3E2781-EAA8-F041-880E-CF8C88776808}"/>
          </ac:picMkLst>
        </pc:picChg>
        <pc:picChg chg="add mod">
          <ac:chgData name="Allison Gardner" userId="bef40f88-2f6e-4495-b1c7-42354f9502f4" providerId="ADAL" clId="{89CA5883-DBD0-4836-AACA-086B0F74EEA9}" dt="2025-03-04T15:35:07.355" v="719"/>
          <ac:picMkLst>
            <pc:docMk/>
            <pc:sldMk cId="1953652644" sldId="264"/>
            <ac:picMk id="7" creationId="{89C67664-8DB7-C4A2-B714-91F8A54DE7F0}"/>
          </ac:picMkLst>
        </pc:picChg>
        <pc:picChg chg="del">
          <ac:chgData name="Allison Gardner" userId="bef40f88-2f6e-4495-b1c7-42354f9502f4" providerId="ADAL" clId="{89CA5883-DBD0-4836-AACA-086B0F74EEA9}" dt="2025-03-04T15:34:40.942" v="715" actId="478"/>
          <ac:picMkLst>
            <pc:docMk/>
            <pc:sldMk cId="1953652644" sldId="264"/>
            <ac:picMk id="11" creationId="{3B33E00F-451E-8D43-BD17-47C3A0E8B039}"/>
          </ac:picMkLst>
        </pc:picChg>
        <pc:picChg chg="mod">
          <ac:chgData name="Allison Gardner" userId="bef40f88-2f6e-4495-b1c7-42354f9502f4" providerId="ADAL" clId="{89CA5883-DBD0-4836-AACA-086B0F74EEA9}" dt="2025-03-04T15:29:16.119" v="658" actId="1076"/>
          <ac:picMkLst>
            <pc:docMk/>
            <pc:sldMk cId="1953652644" sldId="264"/>
            <ac:picMk id="12" creationId="{F03B9635-F1A0-7B4F-8910-7E5B5F568680}"/>
          </ac:picMkLst>
        </pc:picChg>
        <pc:picChg chg="del mod">
          <ac:chgData name="Allison Gardner" userId="bef40f88-2f6e-4495-b1c7-42354f9502f4" providerId="ADAL" clId="{89CA5883-DBD0-4836-AACA-086B0F74EEA9}" dt="2025-03-04T15:27:43.479" v="647" actId="478"/>
          <ac:picMkLst>
            <pc:docMk/>
            <pc:sldMk cId="1953652644" sldId="264"/>
            <ac:picMk id="1026" creationId="{1C2E9147-3D0B-4C0F-BA92-2BC9C573318A}"/>
          </ac:picMkLst>
        </pc:picChg>
        <pc:cxnChg chg="mod">
          <ac:chgData name="Allison Gardner" userId="bef40f88-2f6e-4495-b1c7-42354f9502f4" providerId="ADAL" clId="{89CA5883-DBD0-4836-AACA-086B0F74EEA9}" dt="2025-03-04T15:52:54.959" v="946" actId="1076"/>
          <ac:cxnSpMkLst>
            <pc:docMk/>
            <pc:sldMk cId="1953652644" sldId="264"/>
            <ac:cxnSpMk id="9" creationId="{86B9F7DE-9DBE-154B-B7DB-D36CB6D2CE77}"/>
          </ac:cxnSpMkLst>
        </pc:cxnChg>
      </pc:sldChg>
      <pc:sldChg chg="addSp delSp modSp mod">
        <pc:chgData name="Allison Gardner" userId="bef40f88-2f6e-4495-b1c7-42354f9502f4" providerId="ADAL" clId="{89CA5883-DBD0-4836-AACA-086B0F74EEA9}" dt="2025-03-04T15:48:39.445" v="935" actId="14100"/>
        <pc:sldMkLst>
          <pc:docMk/>
          <pc:sldMk cId="3190370894" sldId="265"/>
        </pc:sldMkLst>
        <pc:spChg chg="add mod">
          <ac:chgData name="Allison Gardner" userId="bef40f88-2f6e-4495-b1c7-42354f9502f4" providerId="ADAL" clId="{89CA5883-DBD0-4836-AACA-086B0F74EEA9}" dt="2025-03-04T15:48:11.141" v="929" actId="1076"/>
          <ac:spMkLst>
            <pc:docMk/>
            <pc:sldMk cId="3190370894" sldId="265"/>
            <ac:spMk id="4" creationId="{602BE19F-BE22-7CB1-9CB1-F104B4BA43DD}"/>
          </ac:spMkLst>
        </pc:spChg>
        <pc:spChg chg="mod">
          <ac:chgData name="Allison Gardner" userId="bef40f88-2f6e-4495-b1c7-42354f9502f4" providerId="ADAL" clId="{89CA5883-DBD0-4836-AACA-086B0F74EEA9}" dt="2025-03-04T15:45:39.252" v="922" actId="1076"/>
          <ac:spMkLst>
            <pc:docMk/>
            <pc:sldMk cId="3190370894" sldId="265"/>
            <ac:spMk id="14" creationId="{CA146940-B057-4CB5-AE14-88EC22889863}"/>
          </ac:spMkLst>
        </pc:spChg>
        <pc:spChg chg="mod">
          <ac:chgData name="Allison Gardner" userId="bef40f88-2f6e-4495-b1c7-42354f9502f4" providerId="ADAL" clId="{89CA5883-DBD0-4836-AACA-086B0F74EEA9}" dt="2025-03-04T15:48:04.344" v="928" actId="1076"/>
          <ac:spMkLst>
            <pc:docMk/>
            <pc:sldMk cId="3190370894" sldId="265"/>
            <ac:spMk id="15" creationId="{97844620-11F4-4569-A12B-0001F2879782}"/>
          </ac:spMkLst>
        </pc:spChg>
        <pc:picChg chg="del">
          <ac:chgData name="Allison Gardner" userId="bef40f88-2f6e-4495-b1c7-42354f9502f4" providerId="ADAL" clId="{89CA5883-DBD0-4836-AACA-086B0F74EEA9}" dt="2025-03-04T15:42:10.024" v="787" actId="478"/>
          <ac:picMkLst>
            <pc:docMk/>
            <pc:sldMk cId="3190370894" sldId="265"/>
            <ac:picMk id="7" creationId="{AB959AE5-DAC7-3244-A765-D990970550C5}"/>
          </ac:picMkLst>
        </pc:picChg>
        <pc:picChg chg="del">
          <ac:chgData name="Allison Gardner" userId="bef40f88-2f6e-4495-b1c7-42354f9502f4" providerId="ADAL" clId="{89CA5883-DBD0-4836-AACA-086B0F74EEA9}" dt="2025-03-04T15:42:08.400" v="786" actId="478"/>
          <ac:picMkLst>
            <pc:docMk/>
            <pc:sldMk cId="3190370894" sldId="265"/>
            <ac:picMk id="9" creationId="{CFE80D36-BDA2-714A-8746-0BE4EB19A458}"/>
          </ac:picMkLst>
        </pc:picChg>
        <pc:picChg chg="del">
          <ac:chgData name="Allison Gardner" userId="bef40f88-2f6e-4495-b1c7-42354f9502f4" providerId="ADAL" clId="{89CA5883-DBD0-4836-AACA-086B0F74EEA9}" dt="2025-03-04T15:35:19.132" v="722" actId="478"/>
          <ac:picMkLst>
            <pc:docMk/>
            <pc:sldMk cId="3190370894" sldId="265"/>
            <ac:picMk id="11" creationId="{001A9417-0B29-1844-B30A-9C2D11CC1F26}"/>
          </ac:picMkLst>
        </pc:picChg>
        <pc:picChg chg="mod">
          <ac:chgData name="Allison Gardner" userId="bef40f88-2f6e-4495-b1c7-42354f9502f4" providerId="ADAL" clId="{89CA5883-DBD0-4836-AACA-086B0F74EEA9}" dt="2025-03-04T15:48:39.445" v="935" actId="14100"/>
          <ac:picMkLst>
            <pc:docMk/>
            <pc:sldMk cId="3190370894" sldId="265"/>
            <ac:picMk id="12" creationId="{56FE3BA3-56C1-AF42-B9A1-8831FF0ADF76}"/>
          </ac:picMkLst>
        </pc:picChg>
      </pc:sldChg>
      <pc:sldChg chg="modSp mod">
        <pc:chgData name="Allison Gardner" userId="bef40f88-2f6e-4495-b1c7-42354f9502f4" providerId="ADAL" clId="{89CA5883-DBD0-4836-AACA-086B0F74EEA9}" dt="2025-03-04T15:54:26.767" v="955" actId="20577"/>
        <pc:sldMkLst>
          <pc:docMk/>
          <pc:sldMk cId="15691508" sldId="266"/>
        </pc:sldMkLst>
        <pc:spChg chg="mod">
          <ac:chgData name="Allison Gardner" userId="bef40f88-2f6e-4495-b1c7-42354f9502f4" providerId="ADAL" clId="{89CA5883-DBD0-4836-AACA-086B0F74EEA9}" dt="2025-03-04T15:54:26.767" v="955" actId="20577"/>
          <ac:spMkLst>
            <pc:docMk/>
            <pc:sldMk cId="15691508" sldId="266"/>
            <ac:spMk id="3" creationId="{9D193FF0-F213-44F7-BCD9-D063C444336C}"/>
          </ac:spMkLst>
        </pc:spChg>
      </pc:sldChg>
      <pc:sldChg chg="addSp delSp modSp del mod ord">
        <pc:chgData name="Allison Gardner" userId="bef40f88-2f6e-4495-b1c7-42354f9502f4" providerId="ADAL" clId="{89CA5883-DBD0-4836-AACA-086B0F74EEA9}" dt="2025-03-04T14:57:02.429" v="57" actId="2696"/>
        <pc:sldMkLst>
          <pc:docMk/>
          <pc:sldMk cId="441330794" sldId="267"/>
        </pc:sldMkLst>
        <pc:spChg chg="add del mod">
          <ac:chgData name="Allison Gardner" userId="bef40f88-2f6e-4495-b1c7-42354f9502f4" providerId="ADAL" clId="{89CA5883-DBD0-4836-AACA-086B0F74EEA9}" dt="2025-03-04T14:55:46.959" v="20" actId="478"/>
          <ac:spMkLst>
            <pc:docMk/>
            <pc:sldMk cId="441330794" sldId="267"/>
            <ac:spMk id="4" creationId="{1EAC0FAC-9C18-EE59-CDE8-55FBE1A3BC33}"/>
          </ac:spMkLst>
        </pc:spChg>
        <pc:spChg chg="mod">
          <ac:chgData name="Allison Gardner" userId="bef40f88-2f6e-4495-b1c7-42354f9502f4" providerId="ADAL" clId="{89CA5883-DBD0-4836-AACA-086B0F74EEA9}" dt="2025-03-04T14:55:53.241" v="21" actId="14100"/>
          <ac:spMkLst>
            <pc:docMk/>
            <pc:sldMk cId="441330794" sldId="267"/>
            <ac:spMk id="7" creationId="{69EA0863-894C-46AD-985C-C1AED1BB7FC4}"/>
          </ac:spMkLst>
        </pc:spChg>
        <pc:picChg chg="del mod modCrop">
          <ac:chgData name="Allison Gardner" userId="bef40f88-2f6e-4495-b1c7-42354f9502f4" providerId="ADAL" clId="{89CA5883-DBD0-4836-AACA-086B0F74EEA9}" dt="2025-03-04T14:55:24.504" v="17" actId="478"/>
          <ac:picMkLst>
            <pc:docMk/>
            <pc:sldMk cId="441330794" sldId="267"/>
            <ac:picMk id="6" creationId="{7D649511-311F-4B8B-BD8D-620F404562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A750A-6692-4EC5-A87C-D3BE93797C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0B81066-074B-4103-ADB6-0342CFC624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F4CD4-2F68-4E32-A314-CFC4A990311C}" type="datetimeFigureOut">
              <a:rPr lang="en-CA" smtClean="0"/>
              <a:t>2025-03-04</a:t>
            </a:fld>
            <a:endParaRPr lang="en-CA"/>
          </a:p>
        </p:txBody>
      </p:sp>
      <p:sp>
        <p:nvSpPr>
          <p:cNvPr id="4" name="Footer Placeholder 3">
            <a:extLst>
              <a:ext uri="{FF2B5EF4-FFF2-40B4-BE49-F238E27FC236}">
                <a16:creationId xmlns:a16="http://schemas.microsoft.com/office/drawing/2014/main" id="{72F4D149-FC8F-4610-BC3F-54C8292EF5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B4C1FBE-98D3-4A5D-8129-EBB25C9E1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D5DAB-FD78-40A9-9817-A756A46C76AC}" type="slidenum">
              <a:rPr lang="en-CA" smtClean="0"/>
              <a:t>‹#›</a:t>
            </a:fld>
            <a:endParaRPr lang="en-CA"/>
          </a:p>
        </p:txBody>
      </p:sp>
    </p:spTree>
    <p:extLst>
      <p:ext uri="{BB962C8B-B14F-4D97-AF65-F5344CB8AC3E}">
        <p14:creationId xmlns:p14="http://schemas.microsoft.com/office/powerpoint/2010/main" val="2971421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159E-2104-4E50-969F-2FB3491BEC1B}"/>
              </a:ext>
            </a:extLst>
          </p:cNvPr>
          <p:cNvSpPr>
            <a:spLocks noGrp="1"/>
          </p:cNvSpPr>
          <p:nvPr>
            <p:ph type="ctrTitle"/>
          </p:nvPr>
        </p:nvSpPr>
        <p:spPr>
          <a:xfrm>
            <a:off x="511412" y="1122363"/>
            <a:ext cx="11153366" cy="2387600"/>
          </a:xfrm>
        </p:spPr>
        <p:txBody>
          <a:bodyPr anchor="b"/>
          <a:lstStyle>
            <a:lvl1pPr algn="ctr">
              <a:defRPr sz="6000" b="1" i="0">
                <a:solidFill>
                  <a:srgbClr val="C62127"/>
                </a:solidFill>
                <a:latin typeface="Raleway ExtraBold" panose="020B0503030101060003" pitchFamily="34" charset="77"/>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5C95C72B-A12C-4255-837D-FCE27BDF15DC}"/>
              </a:ext>
            </a:extLst>
          </p:cNvPr>
          <p:cNvSpPr>
            <a:spLocks noGrp="1"/>
          </p:cNvSpPr>
          <p:nvPr>
            <p:ph type="subTitle" idx="1"/>
          </p:nvPr>
        </p:nvSpPr>
        <p:spPr>
          <a:xfrm>
            <a:off x="511412" y="4074458"/>
            <a:ext cx="11153366" cy="11833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descr="A picture containing text&#10;&#10;Description automatically generated">
            <a:extLst>
              <a:ext uri="{FF2B5EF4-FFF2-40B4-BE49-F238E27FC236}">
                <a16:creationId xmlns:a16="http://schemas.microsoft.com/office/drawing/2014/main" id="{63C5C595-0866-C849-92B4-6B7366CDF4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412" y="5589028"/>
            <a:ext cx="2450263" cy="924974"/>
          </a:xfrm>
          <a:prstGeom prst="rect">
            <a:avLst/>
          </a:prstGeom>
        </p:spPr>
      </p:pic>
    </p:spTree>
    <p:extLst>
      <p:ext uri="{BB962C8B-B14F-4D97-AF65-F5344CB8AC3E}">
        <p14:creationId xmlns:p14="http://schemas.microsoft.com/office/powerpoint/2010/main" val="297578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D1A-5B81-4330-B2D8-2987D382DA4A}"/>
              </a:ext>
            </a:extLst>
          </p:cNvPr>
          <p:cNvSpPr>
            <a:spLocks noGrp="1"/>
          </p:cNvSpPr>
          <p:nvPr>
            <p:ph type="title"/>
          </p:nvPr>
        </p:nvSpPr>
        <p:spPr>
          <a:xfrm>
            <a:off x="786384" y="365125"/>
            <a:ext cx="10878312" cy="1325563"/>
          </a:xfrm>
        </p:spPr>
        <p:txBody>
          <a:bodyPr/>
          <a:lstStyle>
            <a:lvl1pPr>
              <a:defRPr b="1" i="0">
                <a:solidFill>
                  <a:srgbClr val="C62127"/>
                </a:solidFill>
                <a:latin typeface="Raleway" panose="020B0503030101060003" pitchFamily="34" charset="77"/>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04D55754-5F54-49E5-AC27-0865FF1900F8}"/>
              </a:ext>
            </a:extLst>
          </p:cNvPr>
          <p:cNvSpPr>
            <a:spLocks noGrp="1"/>
          </p:cNvSpPr>
          <p:nvPr>
            <p:ph idx="1"/>
          </p:nvPr>
        </p:nvSpPr>
        <p:spPr>
          <a:xfrm>
            <a:off x="786384" y="1825625"/>
            <a:ext cx="108783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897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CEADC6-0049-FC42-8EDA-E163F360CAEC}"/>
              </a:ext>
            </a:extLst>
          </p:cNvPr>
          <p:cNvSpPr/>
          <p:nvPr userDrawn="1"/>
        </p:nvSpPr>
        <p:spPr>
          <a:xfrm>
            <a:off x="7656576" y="0"/>
            <a:ext cx="4535424" cy="6858000"/>
          </a:xfrm>
          <a:prstGeom prst="rect">
            <a:avLst/>
          </a:prstGeom>
          <a:solidFill>
            <a:srgbClr val="C6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v</a:t>
            </a:r>
          </a:p>
        </p:txBody>
      </p:sp>
      <p:sp>
        <p:nvSpPr>
          <p:cNvPr id="4" name="Title 1">
            <a:extLst>
              <a:ext uri="{FF2B5EF4-FFF2-40B4-BE49-F238E27FC236}">
                <a16:creationId xmlns:a16="http://schemas.microsoft.com/office/drawing/2014/main" id="{55D2508A-5C62-E14C-8CE2-1E315A182569}"/>
              </a:ext>
            </a:extLst>
          </p:cNvPr>
          <p:cNvSpPr>
            <a:spLocks noGrp="1"/>
          </p:cNvSpPr>
          <p:nvPr>
            <p:ph type="title" hasCustomPrompt="1"/>
          </p:nvPr>
        </p:nvSpPr>
        <p:spPr>
          <a:xfrm>
            <a:off x="648929" y="629266"/>
            <a:ext cx="6907481" cy="1676603"/>
          </a:xfrm>
        </p:spPr>
        <p:txBody>
          <a:bodyPr>
            <a:normAutofit/>
          </a:bodyPr>
          <a:lstStyle>
            <a:lvl1pPr>
              <a:defRPr b="1" i="0">
                <a:solidFill>
                  <a:srgbClr val="C62127"/>
                </a:solidFill>
                <a:latin typeface="Raleway" panose="020B0503030101060003" pitchFamily="34" charset="77"/>
              </a:defRPr>
            </a:lvl1pPr>
          </a:lstStyle>
          <a:p>
            <a:r>
              <a:rPr lang="en-US" dirty="0"/>
              <a:t>Click to edit title</a:t>
            </a:r>
            <a:endParaRPr lang="en-CA" b="1" dirty="0"/>
          </a:p>
        </p:txBody>
      </p:sp>
      <p:sp>
        <p:nvSpPr>
          <p:cNvPr id="5" name="Content Placeholder 2">
            <a:extLst>
              <a:ext uri="{FF2B5EF4-FFF2-40B4-BE49-F238E27FC236}">
                <a16:creationId xmlns:a16="http://schemas.microsoft.com/office/drawing/2014/main" id="{AEF18EF5-7C9E-1243-94CE-AAAAA16B3FCA}"/>
              </a:ext>
            </a:extLst>
          </p:cNvPr>
          <p:cNvSpPr>
            <a:spLocks noGrp="1"/>
          </p:cNvSpPr>
          <p:nvPr>
            <p:ph idx="1" hasCustomPrompt="1"/>
          </p:nvPr>
        </p:nvSpPr>
        <p:spPr>
          <a:xfrm>
            <a:off x="648930" y="2438400"/>
            <a:ext cx="6684557" cy="3785419"/>
          </a:xfrm>
        </p:spPr>
        <p:txBody>
          <a:bodyPr>
            <a:normAutofit/>
          </a:bodyPr>
          <a:lstStyle/>
          <a:p>
            <a:pPr marL="342900" lvl="0" indent="-342900">
              <a:lnSpc>
                <a:spcPct val="100000"/>
              </a:lnSpc>
              <a:buFont typeface="Symbol" panose="05050102010706020507" pitchFamily="18" charset="2"/>
              <a:buChar char=""/>
            </a:pPr>
            <a:r>
              <a:rPr lang="en-CA" sz="1600" dirty="0">
                <a:effectLst/>
                <a:ea typeface="Calibri" panose="020F0502020204030204" pitchFamily="34" charset="0"/>
                <a:cs typeface="Times New Roman" panose="02020603050405020304" pitchFamily="18" charset="0"/>
              </a:rPr>
              <a:t>Click to edit text</a:t>
            </a:r>
          </a:p>
        </p:txBody>
      </p:sp>
      <p:pic>
        <p:nvPicPr>
          <p:cNvPr id="6" name="Picture 5" descr="Icon&#10;&#10;Description automatically generated">
            <a:extLst>
              <a:ext uri="{FF2B5EF4-FFF2-40B4-BE49-F238E27FC236}">
                <a16:creationId xmlns:a16="http://schemas.microsoft.com/office/drawing/2014/main" id="{23D23D15-F80B-A843-A828-2EC8AD0A3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10" y="1735096"/>
            <a:ext cx="3393463" cy="3387807"/>
          </a:xfrm>
          <a:prstGeom prst="rect">
            <a:avLst/>
          </a:prstGeom>
        </p:spPr>
      </p:pic>
    </p:spTree>
    <p:extLst>
      <p:ext uri="{BB962C8B-B14F-4D97-AF65-F5344CB8AC3E}">
        <p14:creationId xmlns:p14="http://schemas.microsoft.com/office/powerpoint/2010/main" val="209208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24CAA-548B-4C87-B989-1D56B366C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655B182-FCA4-494B-9C04-28CF9FD2D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016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mailto:brands@fdfa.ca" TargetMode="External"/><Relationship Id="rId5" Type="http://schemas.openxmlformats.org/officeDocument/2006/relationships/hyperlink" Target="mailto:agardner@fdfa.ca" TargetMode="External"/><Relationship Id="rId4" Type="http://schemas.openxmlformats.org/officeDocument/2006/relationships/hyperlink" Target="mailto:bbarrett@fdf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Y4IMTrhs7I?feature=oembed" TargetMode="External"/><Relationship Id="rId6" Type="http://schemas.openxmlformats.org/officeDocument/2006/relationships/image" Target="../media/image6.png"/><Relationship Id="rId5" Type="http://schemas.openxmlformats.org/officeDocument/2006/relationships/hyperlink" Target="https://travel.gc.ca/returning/customs/bringing-to-canada/personal-exemptions-mini-guide" TargetMode="External"/><Relationship Id="rId4" Type="http://schemas.openxmlformats.org/officeDocument/2006/relationships/hyperlink" Target="https://help.cbp.gov/app/answers/detail/a_id/246/~/duty--free-exemp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brands@fdfa.ca"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id="{7231F1F3-1C50-4955-99E1-BA8DA2D7D258}"/>
              </a:ext>
            </a:extLst>
          </p:cNvPr>
          <p:cNvPicPr>
            <a:picLocks noGrp="1" noChangeAspect="1"/>
          </p:cNvPicPr>
          <p:nvPr>
            <p:ph idx="1"/>
          </p:nvPr>
        </p:nvPicPr>
        <p:blipFill rotWithShape="1">
          <a:blip r:embed="rId2" cstate="screen">
            <a:grayscl/>
            <a:alphaModFix amt="5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rcRect l="-617" t="14407" r="617" b="12438"/>
          <a:stretch/>
        </p:blipFill>
        <p:spPr>
          <a:xfrm>
            <a:off x="-105103" y="0"/>
            <a:ext cx="12297103" cy="6858000"/>
          </a:xfrm>
          <a:prstGeom prst="rect">
            <a:avLst/>
          </a:prstGeom>
          <a:ln w="127000" cap="sq">
            <a:noFill/>
            <a:miter lim="800000"/>
          </a:ln>
          <a:effectLst/>
        </p:spPr>
      </p:pic>
      <p:sp>
        <p:nvSpPr>
          <p:cNvPr id="2" name="Title 1">
            <a:extLst>
              <a:ext uri="{FF2B5EF4-FFF2-40B4-BE49-F238E27FC236}">
                <a16:creationId xmlns:a16="http://schemas.microsoft.com/office/drawing/2014/main" id="{4F6A862D-5400-43D7-9FA7-DE54F66A1288}"/>
              </a:ext>
            </a:extLst>
          </p:cNvPr>
          <p:cNvSpPr>
            <a:spLocks noGrp="1"/>
          </p:cNvSpPr>
          <p:nvPr>
            <p:ph type="title"/>
          </p:nvPr>
        </p:nvSpPr>
        <p:spPr>
          <a:xfrm>
            <a:off x="341641" y="190372"/>
            <a:ext cx="11153588" cy="1325563"/>
          </a:xfrm>
        </p:spPr>
        <p:txBody>
          <a:bodyPr>
            <a:normAutofit/>
          </a:bodyPr>
          <a:lstStyle/>
          <a:p>
            <a:r>
              <a:rPr lang="en-US" sz="6400" b="1" dirty="0">
                <a:solidFill>
                  <a:srgbClr val="C62127"/>
                </a:solidFill>
                <a:effectLst/>
                <a:latin typeface="Raleway ExtraBold" panose="020B0503030101060003" pitchFamily="34" charset="77"/>
                <a:ea typeface="Calibri" panose="020F0502020204030204" pitchFamily="34" charset="0"/>
                <a:cs typeface="Calibri" panose="020F0502020204030204" pitchFamily="34" charset="0"/>
              </a:rPr>
              <a:t>Canada’s Duty Free Shops </a:t>
            </a:r>
            <a:endParaRPr lang="en-CA" sz="6400" b="1" dirty="0">
              <a:solidFill>
                <a:srgbClr val="C62127"/>
              </a:solidFill>
              <a:latin typeface="Raleway ExtraBold" panose="020B0503030101060003" pitchFamily="34" charset="77"/>
            </a:endParaRPr>
          </a:p>
        </p:txBody>
      </p:sp>
      <p:pic>
        <p:nvPicPr>
          <p:cNvPr id="6" name="Picture 5" descr="A picture containing text&#10;&#10;Description automatically generated">
            <a:extLst>
              <a:ext uri="{FF2B5EF4-FFF2-40B4-BE49-F238E27FC236}">
                <a16:creationId xmlns:a16="http://schemas.microsoft.com/office/drawing/2014/main" id="{95470534-46D0-4B01-B1BC-094E629946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06" y="5589028"/>
            <a:ext cx="2450263" cy="924974"/>
          </a:xfrm>
          <a:prstGeom prst="rect">
            <a:avLst/>
          </a:prstGeom>
        </p:spPr>
      </p:pic>
      <p:sp>
        <p:nvSpPr>
          <p:cNvPr id="8" name="TextBox 7">
            <a:extLst>
              <a:ext uri="{FF2B5EF4-FFF2-40B4-BE49-F238E27FC236}">
                <a16:creationId xmlns:a16="http://schemas.microsoft.com/office/drawing/2014/main" id="{1F4CDCCB-DA7A-4373-8669-0F00A3FB5A50}"/>
              </a:ext>
            </a:extLst>
          </p:cNvPr>
          <p:cNvSpPr txBox="1"/>
          <p:nvPr/>
        </p:nvSpPr>
        <p:spPr>
          <a:xfrm>
            <a:off x="432649" y="1474861"/>
            <a:ext cx="6174888" cy="584775"/>
          </a:xfrm>
          <a:prstGeom prst="rect">
            <a:avLst/>
          </a:prstGeom>
          <a:noFill/>
        </p:spPr>
        <p:txBody>
          <a:bodyPr wrap="square">
            <a:spAutoFit/>
          </a:bodyPr>
          <a:lstStyle/>
          <a:p>
            <a:pPr marL="0" indent="0">
              <a:buNone/>
            </a:pPr>
            <a:r>
              <a:rPr lang="en-CA" sz="3200" b="1" dirty="0">
                <a:latin typeface="Raleway SemiBold" panose="020B0503030101060003" pitchFamily="34" charset="77"/>
              </a:rPr>
              <a:t>What suppliers should know</a:t>
            </a:r>
          </a:p>
        </p:txBody>
      </p:sp>
      <p:sp>
        <p:nvSpPr>
          <p:cNvPr id="9" name="TextBox 8">
            <a:extLst>
              <a:ext uri="{FF2B5EF4-FFF2-40B4-BE49-F238E27FC236}">
                <a16:creationId xmlns:a16="http://schemas.microsoft.com/office/drawing/2014/main" id="{DE22BBD1-D145-495E-8970-B99B23520A9C}"/>
              </a:ext>
            </a:extLst>
          </p:cNvPr>
          <p:cNvSpPr txBox="1"/>
          <p:nvPr/>
        </p:nvSpPr>
        <p:spPr>
          <a:xfrm>
            <a:off x="2669101" y="5741367"/>
            <a:ext cx="3099717" cy="707886"/>
          </a:xfrm>
          <a:prstGeom prst="rect">
            <a:avLst/>
          </a:prstGeom>
          <a:noFill/>
        </p:spPr>
        <p:txBody>
          <a:bodyPr wrap="square" rtlCol="0">
            <a:spAutoFit/>
          </a:bodyPr>
          <a:lstStyle/>
          <a:p>
            <a:r>
              <a:rPr lang="en-CA" sz="2000" dirty="0" err="1">
                <a:latin typeface="Raleway Medium" panose="020B0503030101060003" pitchFamily="34" charset="77"/>
              </a:rPr>
              <a:t>dutyfreecanada.com</a:t>
            </a:r>
            <a:endParaRPr lang="en-CA" sz="2000" dirty="0">
              <a:latin typeface="Raleway Medium" panose="020B0503030101060003" pitchFamily="34" charset="77"/>
            </a:endParaRPr>
          </a:p>
          <a:p>
            <a:r>
              <a:rPr lang="en-CA" sz="2000" dirty="0" err="1">
                <a:latin typeface="Raleway Medium" panose="020B0503030101060003" pitchFamily="34" charset="77"/>
              </a:rPr>
              <a:t>fdfa.ca</a:t>
            </a:r>
            <a:endParaRPr lang="en-CA" sz="2000" dirty="0">
              <a:latin typeface="Raleway Medium" panose="020B0503030101060003" pitchFamily="34" charset="77"/>
            </a:endParaRPr>
          </a:p>
        </p:txBody>
      </p:sp>
      <p:pic>
        <p:nvPicPr>
          <p:cNvPr id="11" name="Picture 10" descr="Icon&#10;&#10;Description automatically generated">
            <a:extLst>
              <a:ext uri="{FF2B5EF4-FFF2-40B4-BE49-F238E27FC236}">
                <a16:creationId xmlns:a16="http://schemas.microsoft.com/office/drawing/2014/main" id="{73E394C6-EE19-4D0F-B07A-69F9FF9007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188" y="2124253"/>
            <a:ext cx="304923" cy="304679"/>
          </a:xfrm>
          <a:prstGeom prst="rect">
            <a:avLst/>
          </a:prstGeom>
        </p:spPr>
      </p:pic>
      <p:pic>
        <p:nvPicPr>
          <p:cNvPr id="12" name="Picture 11" descr="Icon&#10;&#10;Description automatically generated">
            <a:extLst>
              <a:ext uri="{FF2B5EF4-FFF2-40B4-BE49-F238E27FC236}">
                <a16:creationId xmlns:a16="http://schemas.microsoft.com/office/drawing/2014/main" id="{20D250C4-1A8A-43A5-B7E7-3C4833526C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852" y="2197982"/>
            <a:ext cx="304923" cy="304679"/>
          </a:xfrm>
          <a:prstGeom prst="rect">
            <a:avLst/>
          </a:prstGeom>
        </p:spPr>
      </p:pic>
      <p:pic>
        <p:nvPicPr>
          <p:cNvPr id="13" name="Picture 12" descr="Icon&#10;&#10;Description automatically generated">
            <a:extLst>
              <a:ext uri="{FF2B5EF4-FFF2-40B4-BE49-F238E27FC236}">
                <a16:creationId xmlns:a16="http://schemas.microsoft.com/office/drawing/2014/main" id="{E2C40F18-34A0-41AF-A698-8A218BF102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857" y="2177125"/>
            <a:ext cx="304923" cy="304679"/>
          </a:xfrm>
          <a:prstGeom prst="rect">
            <a:avLst/>
          </a:prstGeom>
        </p:spPr>
      </p:pic>
      <p:pic>
        <p:nvPicPr>
          <p:cNvPr id="14" name="Picture 13" descr="Icon&#10;&#10;Description automatically generated">
            <a:extLst>
              <a:ext uri="{FF2B5EF4-FFF2-40B4-BE49-F238E27FC236}">
                <a16:creationId xmlns:a16="http://schemas.microsoft.com/office/drawing/2014/main" id="{E2C23BB1-7F6E-4B4C-81CF-DB009EE167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8640" y="3052656"/>
            <a:ext cx="304923" cy="304679"/>
          </a:xfrm>
          <a:prstGeom prst="rect">
            <a:avLst/>
          </a:prstGeom>
        </p:spPr>
      </p:pic>
      <p:pic>
        <p:nvPicPr>
          <p:cNvPr id="15" name="Picture 14" descr="Icon&#10;&#10;Description automatically generated">
            <a:extLst>
              <a:ext uri="{FF2B5EF4-FFF2-40B4-BE49-F238E27FC236}">
                <a16:creationId xmlns:a16="http://schemas.microsoft.com/office/drawing/2014/main" id="{C3BCCF7E-5F46-49C6-BEE5-251B79986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1661" y="3128856"/>
            <a:ext cx="304923" cy="304679"/>
          </a:xfrm>
          <a:prstGeom prst="rect">
            <a:avLst/>
          </a:prstGeom>
        </p:spPr>
      </p:pic>
      <p:pic>
        <p:nvPicPr>
          <p:cNvPr id="16" name="Picture 15" descr="Icon&#10;&#10;Description automatically generated">
            <a:extLst>
              <a:ext uri="{FF2B5EF4-FFF2-40B4-BE49-F238E27FC236}">
                <a16:creationId xmlns:a16="http://schemas.microsoft.com/office/drawing/2014/main" id="{A3C090B5-35C9-4128-8453-D4D409FC41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916" y="3193120"/>
            <a:ext cx="304923" cy="304679"/>
          </a:xfrm>
          <a:prstGeom prst="rect">
            <a:avLst/>
          </a:prstGeom>
        </p:spPr>
      </p:pic>
      <p:pic>
        <p:nvPicPr>
          <p:cNvPr id="17" name="Picture 16" descr="Icon&#10;&#10;Description automatically generated">
            <a:extLst>
              <a:ext uri="{FF2B5EF4-FFF2-40B4-BE49-F238E27FC236}">
                <a16:creationId xmlns:a16="http://schemas.microsoft.com/office/drawing/2014/main" id="{AF4D4DCC-3BDB-4E45-99F6-5B865A6D7A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3095" y="3193121"/>
            <a:ext cx="304923" cy="304679"/>
          </a:xfrm>
          <a:prstGeom prst="rect">
            <a:avLst/>
          </a:prstGeom>
        </p:spPr>
      </p:pic>
      <p:pic>
        <p:nvPicPr>
          <p:cNvPr id="18" name="Picture 17" descr="Icon&#10;&#10;Description automatically generated">
            <a:extLst>
              <a:ext uri="{FF2B5EF4-FFF2-40B4-BE49-F238E27FC236}">
                <a16:creationId xmlns:a16="http://schemas.microsoft.com/office/drawing/2014/main" id="{4DDA6173-5304-4E62-8054-BF003F9B5D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9076" y="3334218"/>
            <a:ext cx="304923" cy="304679"/>
          </a:xfrm>
          <a:prstGeom prst="rect">
            <a:avLst/>
          </a:prstGeom>
        </p:spPr>
      </p:pic>
      <p:pic>
        <p:nvPicPr>
          <p:cNvPr id="19" name="Picture 18" descr="Icon&#10;&#10;Description automatically generated">
            <a:extLst>
              <a:ext uri="{FF2B5EF4-FFF2-40B4-BE49-F238E27FC236}">
                <a16:creationId xmlns:a16="http://schemas.microsoft.com/office/drawing/2014/main" id="{804CFD14-8220-4D48-9491-F0F8E9F96D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2930" y="3920981"/>
            <a:ext cx="304923" cy="304679"/>
          </a:xfrm>
          <a:prstGeom prst="rect">
            <a:avLst/>
          </a:prstGeom>
        </p:spPr>
      </p:pic>
      <p:pic>
        <p:nvPicPr>
          <p:cNvPr id="20" name="Picture 19" descr="Icon&#10;&#10;Description automatically generated">
            <a:extLst>
              <a:ext uri="{FF2B5EF4-FFF2-40B4-BE49-F238E27FC236}">
                <a16:creationId xmlns:a16="http://schemas.microsoft.com/office/drawing/2014/main" id="{DA3A64A1-5B96-4901-8425-F33B924A3B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5859" y="5589028"/>
            <a:ext cx="304923" cy="304679"/>
          </a:xfrm>
          <a:prstGeom prst="rect">
            <a:avLst/>
          </a:prstGeom>
        </p:spPr>
      </p:pic>
      <p:pic>
        <p:nvPicPr>
          <p:cNvPr id="21" name="Picture 20" descr="Icon&#10;&#10;Description automatically generated">
            <a:extLst>
              <a:ext uri="{FF2B5EF4-FFF2-40B4-BE49-F238E27FC236}">
                <a16:creationId xmlns:a16="http://schemas.microsoft.com/office/drawing/2014/main" id="{D272803D-8B16-4C29-B52B-E2CF8C05A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8817" y="2703600"/>
            <a:ext cx="304923" cy="304679"/>
          </a:xfrm>
          <a:prstGeom prst="rect">
            <a:avLst/>
          </a:prstGeom>
        </p:spPr>
      </p:pic>
      <p:pic>
        <p:nvPicPr>
          <p:cNvPr id="22" name="Picture 21" descr="Icon&#10;&#10;Description automatically generated">
            <a:extLst>
              <a:ext uri="{FF2B5EF4-FFF2-40B4-BE49-F238E27FC236}">
                <a16:creationId xmlns:a16="http://schemas.microsoft.com/office/drawing/2014/main" id="{52D46793-91CE-4B80-9F83-0DB256933C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5691" y="2663254"/>
            <a:ext cx="304923" cy="304679"/>
          </a:xfrm>
          <a:prstGeom prst="rect">
            <a:avLst/>
          </a:prstGeom>
        </p:spPr>
      </p:pic>
      <p:pic>
        <p:nvPicPr>
          <p:cNvPr id="23" name="Picture 22" descr="Icon&#10;&#10;Description automatically generated">
            <a:extLst>
              <a:ext uri="{FF2B5EF4-FFF2-40B4-BE49-F238E27FC236}">
                <a16:creationId xmlns:a16="http://schemas.microsoft.com/office/drawing/2014/main" id="{E67FD7EB-B6CE-493C-B701-82A29FE5C9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8810" y="2561294"/>
            <a:ext cx="304923" cy="304679"/>
          </a:xfrm>
          <a:prstGeom prst="rect">
            <a:avLst/>
          </a:prstGeom>
        </p:spPr>
      </p:pic>
      <p:pic>
        <p:nvPicPr>
          <p:cNvPr id="24" name="Picture 23" descr="Icon&#10;&#10;Description automatically generated">
            <a:extLst>
              <a:ext uri="{FF2B5EF4-FFF2-40B4-BE49-F238E27FC236}">
                <a16:creationId xmlns:a16="http://schemas.microsoft.com/office/drawing/2014/main" id="{9A3E0CE9-FD6F-4255-8BB2-C949FBE276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2871" y="2481804"/>
            <a:ext cx="304923" cy="304679"/>
          </a:xfrm>
          <a:prstGeom prst="rect">
            <a:avLst/>
          </a:prstGeom>
        </p:spPr>
      </p:pic>
      <p:pic>
        <p:nvPicPr>
          <p:cNvPr id="25" name="Picture 24" descr="Icon&#10;&#10;Description automatically generated">
            <a:extLst>
              <a:ext uri="{FF2B5EF4-FFF2-40B4-BE49-F238E27FC236}">
                <a16:creationId xmlns:a16="http://schemas.microsoft.com/office/drawing/2014/main" id="{B3EF0DE3-BAEF-46A2-A813-7E5C8DC98C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892" y="2350322"/>
            <a:ext cx="304923" cy="304679"/>
          </a:xfrm>
          <a:prstGeom prst="rect">
            <a:avLst/>
          </a:prstGeom>
        </p:spPr>
      </p:pic>
      <p:pic>
        <p:nvPicPr>
          <p:cNvPr id="26" name="Picture 25" descr="Icon&#10;&#10;Description automatically generated">
            <a:extLst>
              <a:ext uri="{FF2B5EF4-FFF2-40B4-BE49-F238E27FC236}">
                <a16:creationId xmlns:a16="http://schemas.microsoft.com/office/drawing/2014/main" id="{EDE43DC3-5D81-4FAE-A36B-B33FA92C0A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8858" y="2193231"/>
            <a:ext cx="304923" cy="304679"/>
          </a:xfrm>
          <a:prstGeom prst="rect">
            <a:avLst/>
          </a:prstGeom>
        </p:spPr>
      </p:pic>
      <p:pic>
        <p:nvPicPr>
          <p:cNvPr id="27" name="Picture 26" descr="Icon&#10;&#10;Description automatically generated">
            <a:extLst>
              <a:ext uri="{FF2B5EF4-FFF2-40B4-BE49-F238E27FC236}">
                <a16:creationId xmlns:a16="http://schemas.microsoft.com/office/drawing/2014/main" id="{376A882F-6EE3-4CB2-AB5A-C0D18A70BA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0398" y="5124868"/>
            <a:ext cx="304923" cy="304679"/>
          </a:xfrm>
          <a:prstGeom prst="rect">
            <a:avLst/>
          </a:prstGeom>
        </p:spPr>
      </p:pic>
      <p:pic>
        <p:nvPicPr>
          <p:cNvPr id="28" name="Picture 27" descr="Icon&#10;&#10;Description automatically generated">
            <a:extLst>
              <a:ext uri="{FF2B5EF4-FFF2-40B4-BE49-F238E27FC236}">
                <a16:creationId xmlns:a16="http://schemas.microsoft.com/office/drawing/2014/main" id="{7728B9DB-1CAE-4871-B725-61C516496B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8627" y="5352542"/>
            <a:ext cx="304923" cy="304679"/>
          </a:xfrm>
          <a:prstGeom prst="rect">
            <a:avLst/>
          </a:prstGeom>
        </p:spPr>
      </p:pic>
      <p:pic>
        <p:nvPicPr>
          <p:cNvPr id="29" name="Picture 28" descr="Icon&#10;&#10;Description automatically generated">
            <a:extLst>
              <a:ext uri="{FF2B5EF4-FFF2-40B4-BE49-F238E27FC236}">
                <a16:creationId xmlns:a16="http://schemas.microsoft.com/office/drawing/2014/main" id="{0651D491-9CC6-464C-9985-A7FBA9D2F3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29035" y="2900316"/>
            <a:ext cx="304923" cy="304679"/>
          </a:xfrm>
          <a:prstGeom prst="rect">
            <a:avLst/>
          </a:prstGeom>
        </p:spPr>
      </p:pic>
      <p:pic>
        <p:nvPicPr>
          <p:cNvPr id="30" name="Picture 29" descr="Icon&#10;&#10;Description automatically generated">
            <a:extLst>
              <a:ext uri="{FF2B5EF4-FFF2-40B4-BE49-F238E27FC236}">
                <a16:creationId xmlns:a16="http://schemas.microsoft.com/office/drawing/2014/main" id="{16001353-DDEB-4E20-AE5E-55B28590E3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6928" y="3128856"/>
            <a:ext cx="304923" cy="304679"/>
          </a:xfrm>
          <a:prstGeom prst="rect">
            <a:avLst/>
          </a:prstGeom>
        </p:spPr>
      </p:pic>
      <p:pic>
        <p:nvPicPr>
          <p:cNvPr id="31" name="Picture 30" descr="Icon&#10;&#10;Description automatically generated">
            <a:extLst>
              <a:ext uri="{FF2B5EF4-FFF2-40B4-BE49-F238E27FC236}">
                <a16:creationId xmlns:a16="http://schemas.microsoft.com/office/drawing/2014/main" id="{350969F9-42CA-4A09-8ACA-2069689E5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5229" y="2888442"/>
            <a:ext cx="304923" cy="304679"/>
          </a:xfrm>
          <a:prstGeom prst="rect">
            <a:avLst/>
          </a:prstGeom>
        </p:spPr>
      </p:pic>
      <p:pic>
        <p:nvPicPr>
          <p:cNvPr id="32" name="Picture 31" descr="Icon&#10;&#10;Description automatically generated">
            <a:extLst>
              <a:ext uri="{FF2B5EF4-FFF2-40B4-BE49-F238E27FC236}">
                <a16:creationId xmlns:a16="http://schemas.microsoft.com/office/drawing/2014/main" id="{93675D4F-29F5-4E4D-A04B-16A1F664B8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35319" y="3403286"/>
            <a:ext cx="304923" cy="304679"/>
          </a:xfrm>
          <a:prstGeom prst="rect">
            <a:avLst/>
          </a:prstGeom>
        </p:spPr>
      </p:pic>
      <p:pic>
        <p:nvPicPr>
          <p:cNvPr id="33" name="Picture 32" descr="Icon&#10;&#10;Description automatically generated">
            <a:extLst>
              <a:ext uri="{FF2B5EF4-FFF2-40B4-BE49-F238E27FC236}">
                <a16:creationId xmlns:a16="http://schemas.microsoft.com/office/drawing/2014/main" id="{211884D2-706B-4874-B0A7-F6FC086252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3361" y="3613451"/>
            <a:ext cx="304923" cy="304679"/>
          </a:xfrm>
          <a:prstGeom prst="rect">
            <a:avLst/>
          </a:prstGeom>
        </p:spPr>
      </p:pic>
      <p:pic>
        <p:nvPicPr>
          <p:cNvPr id="34" name="Picture 33" descr="Icon&#10;&#10;Description automatically generated">
            <a:extLst>
              <a:ext uri="{FF2B5EF4-FFF2-40B4-BE49-F238E27FC236}">
                <a16:creationId xmlns:a16="http://schemas.microsoft.com/office/drawing/2014/main" id="{6E055F82-2CCA-4DF7-BA9B-4009A16C72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77847" y="3832204"/>
            <a:ext cx="304923" cy="304679"/>
          </a:xfrm>
          <a:prstGeom prst="rect">
            <a:avLst/>
          </a:prstGeom>
        </p:spPr>
      </p:pic>
      <p:pic>
        <p:nvPicPr>
          <p:cNvPr id="35" name="Picture 34" descr="Icon&#10;&#10;Description automatically generated">
            <a:extLst>
              <a:ext uri="{FF2B5EF4-FFF2-40B4-BE49-F238E27FC236}">
                <a16:creationId xmlns:a16="http://schemas.microsoft.com/office/drawing/2014/main" id="{589677B5-0411-4C0B-BBA9-C11F90AE7A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0407" y="3832204"/>
            <a:ext cx="304923" cy="304679"/>
          </a:xfrm>
          <a:prstGeom prst="rect">
            <a:avLst/>
          </a:prstGeom>
        </p:spPr>
      </p:pic>
      <p:pic>
        <p:nvPicPr>
          <p:cNvPr id="36" name="Picture 35" descr="Icon&#10;&#10;Description automatically generated">
            <a:extLst>
              <a:ext uri="{FF2B5EF4-FFF2-40B4-BE49-F238E27FC236}">
                <a16:creationId xmlns:a16="http://schemas.microsoft.com/office/drawing/2014/main" id="{F56D9A4A-64BA-4CAD-B188-7A8E11EE1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8925" y="3920981"/>
            <a:ext cx="304923" cy="304679"/>
          </a:xfrm>
          <a:prstGeom prst="rect">
            <a:avLst/>
          </a:prstGeom>
        </p:spPr>
      </p:pic>
      <p:pic>
        <p:nvPicPr>
          <p:cNvPr id="37" name="Picture 36" descr="Icon&#10;&#10;Description automatically generated">
            <a:extLst>
              <a:ext uri="{FF2B5EF4-FFF2-40B4-BE49-F238E27FC236}">
                <a16:creationId xmlns:a16="http://schemas.microsoft.com/office/drawing/2014/main" id="{00BCBB41-C75A-4EB6-A7DE-66A54206A1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8435" y="4189936"/>
            <a:ext cx="304923" cy="304679"/>
          </a:xfrm>
          <a:prstGeom prst="rect">
            <a:avLst/>
          </a:prstGeom>
        </p:spPr>
      </p:pic>
      <p:pic>
        <p:nvPicPr>
          <p:cNvPr id="38" name="Picture 37" descr="Icon&#10;&#10;Description automatically generated">
            <a:extLst>
              <a:ext uri="{FF2B5EF4-FFF2-40B4-BE49-F238E27FC236}">
                <a16:creationId xmlns:a16="http://schemas.microsoft.com/office/drawing/2014/main" id="{A217D11C-374F-4F95-900D-B50DD4F948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54015" y="4348592"/>
            <a:ext cx="304923" cy="304679"/>
          </a:xfrm>
          <a:prstGeom prst="rect">
            <a:avLst/>
          </a:prstGeom>
        </p:spPr>
      </p:pic>
      <p:pic>
        <p:nvPicPr>
          <p:cNvPr id="39" name="Picture 38" descr="Icon&#10;&#10;Description automatically generated">
            <a:extLst>
              <a:ext uri="{FF2B5EF4-FFF2-40B4-BE49-F238E27FC236}">
                <a16:creationId xmlns:a16="http://schemas.microsoft.com/office/drawing/2014/main" id="{9F660913-D1FB-4D10-A53D-567F208B39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295" y="4972529"/>
            <a:ext cx="304923" cy="304679"/>
          </a:xfrm>
          <a:prstGeom prst="rect">
            <a:avLst/>
          </a:prstGeom>
        </p:spPr>
      </p:pic>
      <p:pic>
        <p:nvPicPr>
          <p:cNvPr id="40" name="Picture 39" descr="Icon&#10;&#10;Description automatically generated">
            <a:extLst>
              <a:ext uri="{FF2B5EF4-FFF2-40B4-BE49-F238E27FC236}">
                <a16:creationId xmlns:a16="http://schemas.microsoft.com/office/drawing/2014/main" id="{8BCE0C64-CF1A-4669-8CAF-D6A0E4C45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7833" y="5156295"/>
            <a:ext cx="304923" cy="304679"/>
          </a:xfrm>
          <a:prstGeom prst="rect">
            <a:avLst/>
          </a:prstGeom>
        </p:spPr>
      </p:pic>
      <p:pic>
        <p:nvPicPr>
          <p:cNvPr id="41" name="Picture 40" descr="Icon&#10;&#10;Description automatically generated">
            <a:extLst>
              <a:ext uri="{FF2B5EF4-FFF2-40B4-BE49-F238E27FC236}">
                <a16:creationId xmlns:a16="http://schemas.microsoft.com/office/drawing/2014/main" id="{A6D89DDC-F3C2-4E3F-9CAC-90A8C9650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16866" y="4897370"/>
            <a:ext cx="304923" cy="304679"/>
          </a:xfrm>
          <a:prstGeom prst="rect">
            <a:avLst/>
          </a:prstGeom>
        </p:spPr>
      </p:pic>
    </p:spTree>
    <p:extLst>
      <p:ext uri="{BB962C8B-B14F-4D97-AF65-F5344CB8AC3E}">
        <p14:creationId xmlns:p14="http://schemas.microsoft.com/office/powerpoint/2010/main" val="195562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56FE3BA3-56C1-AF42-B9A1-8831FF0ADF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1999" cy="6979535"/>
          </a:xfrm>
          <a:prstGeom prst="rect">
            <a:avLst/>
          </a:prstGeom>
        </p:spPr>
      </p:pic>
      <p:sp>
        <p:nvSpPr>
          <p:cNvPr id="2" name="Title 1">
            <a:extLst>
              <a:ext uri="{FF2B5EF4-FFF2-40B4-BE49-F238E27FC236}">
                <a16:creationId xmlns:a16="http://schemas.microsoft.com/office/drawing/2014/main" id="{25FB729E-FB5D-49C6-9504-F7AF0F7747C5}"/>
              </a:ext>
            </a:extLst>
          </p:cNvPr>
          <p:cNvSpPr>
            <a:spLocks noGrp="1"/>
          </p:cNvSpPr>
          <p:nvPr>
            <p:ph type="title"/>
          </p:nvPr>
        </p:nvSpPr>
        <p:spPr>
          <a:xfrm>
            <a:off x="5214579" y="629267"/>
            <a:ext cx="6422849" cy="831044"/>
          </a:xfrm>
        </p:spPr>
        <p:txBody>
          <a:bodyPr vert="horz" lIns="91440" tIns="45720" rIns="91440" bIns="45720" rtlCol="0">
            <a:normAutofit/>
          </a:bodyPr>
          <a:lstStyle/>
          <a:p>
            <a:r>
              <a:rPr lang="en-US" b="1" kern="1200" dirty="0">
                <a:effectLst/>
              </a:rPr>
              <a:t>FDFA Contacts</a:t>
            </a:r>
            <a:endParaRPr lang="en-US" kern="1200" dirty="0"/>
          </a:p>
        </p:txBody>
      </p:sp>
      <p:pic>
        <p:nvPicPr>
          <p:cNvPr id="23" name="Picture 22" descr="Icon&#10;&#10;Description automatically generated">
            <a:extLst>
              <a:ext uri="{FF2B5EF4-FFF2-40B4-BE49-F238E27FC236}">
                <a16:creationId xmlns:a16="http://schemas.microsoft.com/office/drawing/2014/main" id="{96479DD2-99E0-480E-934C-3F81682603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86" y="2864718"/>
            <a:ext cx="3113280" cy="1128564"/>
          </a:xfrm>
          <a:prstGeom prst="rect">
            <a:avLst/>
          </a:prstGeom>
          <a:effectLst/>
        </p:spPr>
      </p:pic>
      <p:sp>
        <p:nvSpPr>
          <p:cNvPr id="3" name="Content Placeholder 2">
            <a:extLst>
              <a:ext uri="{FF2B5EF4-FFF2-40B4-BE49-F238E27FC236}">
                <a16:creationId xmlns:a16="http://schemas.microsoft.com/office/drawing/2014/main" id="{91B7C79C-B506-44A4-B086-9FEEA2D3A5EE}"/>
              </a:ext>
            </a:extLst>
          </p:cNvPr>
          <p:cNvSpPr>
            <a:spLocks noGrp="1"/>
          </p:cNvSpPr>
          <p:nvPr>
            <p:ph idx="1"/>
          </p:nvPr>
        </p:nvSpPr>
        <p:spPr>
          <a:xfrm>
            <a:off x="5214581" y="1939160"/>
            <a:ext cx="6422848" cy="3604037"/>
          </a:xfr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0" indent="0">
              <a:buNone/>
            </a:pPr>
            <a:r>
              <a:rPr lang="en-US" sz="1800" dirty="0">
                <a:effectLst/>
                <a:latin typeface="Raleway" panose="020B0503030101060003" pitchFamily="34" charset="77"/>
              </a:rPr>
              <a:t>Barbara Barrett, Executive Director</a:t>
            </a:r>
          </a:p>
          <a:p>
            <a:pPr marL="0" indent="0">
              <a:spcBef>
                <a:spcPts val="0"/>
              </a:spcBef>
              <a:spcAft>
                <a:spcPts val="1000"/>
              </a:spcAft>
              <a:buNone/>
            </a:pPr>
            <a:r>
              <a:rPr lang="en-US" sz="1800" dirty="0">
                <a:effectLst/>
                <a:latin typeface="Raleway" panose="020B0503030101060003" pitchFamily="34" charset="77"/>
                <a:hlinkClick r:id="rId4"/>
              </a:rPr>
              <a:t>bbarrett@fdfa.ca</a:t>
            </a:r>
            <a:r>
              <a:rPr lang="en-US" sz="1800" dirty="0">
                <a:effectLst/>
                <a:latin typeface="Raleway" panose="020B0503030101060003" pitchFamily="34" charset="77"/>
              </a:rPr>
              <a:t> </a:t>
            </a:r>
          </a:p>
          <a:p>
            <a:pPr marL="0" indent="0">
              <a:buNone/>
            </a:pPr>
            <a:r>
              <a:rPr lang="en-US" sz="1800" dirty="0">
                <a:effectLst/>
                <a:latin typeface="Raleway" panose="020B0503030101060003" pitchFamily="34" charset="77"/>
              </a:rPr>
              <a:t>Allison Gardner, Manager of Operations </a:t>
            </a:r>
          </a:p>
          <a:p>
            <a:pPr marL="0" indent="0">
              <a:spcBef>
                <a:spcPts val="0"/>
              </a:spcBef>
              <a:spcAft>
                <a:spcPts val="1000"/>
              </a:spcAft>
              <a:buNone/>
            </a:pPr>
            <a:r>
              <a:rPr lang="en-US" sz="1800" dirty="0">
                <a:effectLst/>
                <a:latin typeface="Raleway" panose="020B0503030101060003" pitchFamily="34" charset="77"/>
                <a:hlinkClick r:id="rId5"/>
              </a:rPr>
              <a:t>agardner@fdfa.ca</a:t>
            </a:r>
            <a:endParaRPr lang="en-US" sz="1800" dirty="0">
              <a:effectLst/>
              <a:latin typeface="Raleway" panose="020B0503030101060003" pitchFamily="34" charset="77"/>
            </a:endParaRPr>
          </a:p>
          <a:p>
            <a:pPr marL="0" indent="0">
              <a:buNone/>
            </a:pPr>
            <a:r>
              <a:rPr lang="en-US" sz="1800" dirty="0">
                <a:latin typeface="Raleway" panose="020B0503030101060003" pitchFamily="34" charset="77"/>
              </a:rPr>
              <a:t>Brand Discovery Program</a:t>
            </a:r>
          </a:p>
          <a:p>
            <a:pPr marL="0" indent="0">
              <a:spcBef>
                <a:spcPts val="0"/>
              </a:spcBef>
              <a:spcAft>
                <a:spcPts val="1000"/>
              </a:spcAft>
              <a:buNone/>
            </a:pPr>
            <a:r>
              <a:rPr lang="en-US" sz="1800" dirty="0">
                <a:effectLst/>
                <a:latin typeface="Raleway" panose="020B0503030101060003" pitchFamily="34" charset="77"/>
                <a:hlinkClick r:id="rId6"/>
              </a:rPr>
              <a:t>brands@fdfa.ca</a:t>
            </a:r>
            <a:r>
              <a:rPr lang="en-US" sz="1800" dirty="0">
                <a:effectLst/>
                <a:latin typeface="Raleway" panose="020B0503030101060003" pitchFamily="34" charset="77"/>
              </a:rPr>
              <a:t> </a:t>
            </a:r>
          </a:p>
          <a:p>
            <a:pPr marL="0">
              <a:spcBef>
                <a:spcPts val="0"/>
              </a:spcBef>
            </a:pPr>
            <a:endParaRPr lang="en-US" sz="1800" dirty="0">
              <a:effectLst/>
              <a:latin typeface="Raleway" panose="020B0503030101060003" pitchFamily="34" charset="77"/>
            </a:endParaRPr>
          </a:p>
          <a:p>
            <a:pPr marL="0" indent="0">
              <a:spcBef>
                <a:spcPts val="0"/>
              </a:spcBef>
              <a:buNone/>
            </a:pPr>
            <a:r>
              <a:rPr lang="en-US" sz="1800" dirty="0">
                <a:effectLst/>
                <a:latin typeface="Raleway" panose="020B0503030101060003" pitchFamily="34" charset="77"/>
              </a:rPr>
              <a:t>Frontier Duty Free Association, </a:t>
            </a:r>
          </a:p>
          <a:p>
            <a:pPr marL="0" indent="0">
              <a:spcBef>
                <a:spcPts val="0"/>
              </a:spcBef>
              <a:buNone/>
            </a:pPr>
            <a:r>
              <a:rPr lang="en-US" sz="1800" dirty="0">
                <a:effectLst/>
                <a:latin typeface="Raleway" panose="020B0503030101060003" pitchFamily="34" charset="77"/>
              </a:rPr>
              <a:t>1404 - 222 Queen Street, Ottawa, Ontario K1P 5V9</a:t>
            </a:r>
          </a:p>
          <a:p>
            <a:pPr marL="0" indent="0">
              <a:spcBef>
                <a:spcPts val="0"/>
              </a:spcBef>
              <a:buNone/>
            </a:pPr>
            <a:r>
              <a:rPr lang="en-US" sz="1800" dirty="0">
                <a:effectLst/>
                <a:latin typeface="Raleway" panose="020B0503030101060003" pitchFamily="34" charset="77"/>
              </a:rPr>
              <a:t>Telephone: 613-688-9788</a:t>
            </a: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latin typeface="Raleway" panose="020B0503030101060003" pitchFamily="34" charset="77"/>
            </a:endParaRPr>
          </a:p>
          <a:p>
            <a:pPr marL="0" indent="0">
              <a:spcBef>
                <a:spcPts val="0"/>
              </a:spcBef>
              <a:buNone/>
            </a:pPr>
            <a:endParaRPr lang="en-US" sz="1800" dirty="0">
              <a:effectLst/>
              <a:latin typeface="Raleway" panose="020B0503030101060003" pitchFamily="34" charset="77"/>
            </a:endParaRPr>
          </a:p>
          <a:p>
            <a:endParaRPr lang="en-US" sz="1800" dirty="0">
              <a:latin typeface="Raleway" panose="020B0503030101060003" pitchFamily="34" charset="77"/>
            </a:endParaRPr>
          </a:p>
        </p:txBody>
      </p:sp>
      <p:sp>
        <p:nvSpPr>
          <p:cNvPr id="14" name="TextBox 13">
            <a:extLst>
              <a:ext uri="{FF2B5EF4-FFF2-40B4-BE49-F238E27FC236}">
                <a16:creationId xmlns:a16="http://schemas.microsoft.com/office/drawing/2014/main" id="{CA146940-B057-4CB5-AE14-88EC22889863}"/>
              </a:ext>
            </a:extLst>
          </p:cNvPr>
          <p:cNvSpPr txBox="1"/>
          <p:nvPr/>
        </p:nvSpPr>
        <p:spPr>
          <a:xfrm>
            <a:off x="5214579" y="5729377"/>
            <a:ext cx="2059842" cy="600164"/>
          </a:xfrm>
          <a:prstGeom prst="rect">
            <a:avLst/>
          </a:prstGeom>
          <a:noFill/>
        </p:spPr>
        <p:txBody>
          <a:bodyPr wrap="square" rtlCol="0">
            <a:spAutoFit/>
          </a:bodyPr>
          <a:lstStyle/>
          <a:p>
            <a:r>
              <a:rPr lang="en-CA" sz="1400" b="1" dirty="0">
                <a:latin typeface="Raleway SemiBold" panose="020B0503030101060003" pitchFamily="34" charset="77"/>
              </a:rPr>
              <a:t>@Canadadutyfree</a:t>
            </a:r>
          </a:p>
          <a:p>
            <a:pPr>
              <a:spcBef>
                <a:spcPts val="600"/>
              </a:spcBef>
            </a:pPr>
            <a:r>
              <a:rPr lang="en-CA" sz="1400" b="1" dirty="0">
                <a:latin typeface="Raleway SemiBold" panose="020B0503030101060003" pitchFamily="34" charset="77"/>
              </a:rPr>
              <a:t>@FDFAInsider</a:t>
            </a:r>
          </a:p>
        </p:txBody>
      </p:sp>
      <p:sp>
        <p:nvSpPr>
          <p:cNvPr id="15" name="TextBox 14">
            <a:extLst>
              <a:ext uri="{FF2B5EF4-FFF2-40B4-BE49-F238E27FC236}">
                <a16:creationId xmlns:a16="http://schemas.microsoft.com/office/drawing/2014/main" id="{97844620-11F4-4569-A12B-0001F2879782}"/>
              </a:ext>
            </a:extLst>
          </p:cNvPr>
          <p:cNvSpPr txBox="1"/>
          <p:nvPr/>
        </p:nvSpPr>
        <p:spPr>
          <a:xfrm>
            <a:off x="7109443" y="5719856"/>
            <a:ext cx="2633120" cy="600164"/>
          </a:xfrm>
          <a:prstGeom prst="rect">
            <a:avLst/>
          </a:prstGeom>
          <a:noFill/>
        </p:spPr>
        <p:txBody>
          <a:bodyPr wrap="square" rtlCol="0">
            <a:spAutoFit/>
          </a:bodyPr>
          <a:lstStyle/>
          <a:p>
            <a:r>
              <a:rPr lang="en-CA" sz="1400" b="1" dirty="0">
                <a:latin typeface="Raleway SemiBold" panose="020B0503030101060003" pitchFamily="34" charset="77"/>
              </a:rPr>
              <a:t>@Duty Free Canada</a:t>
            </a:r>
          </a:p>
          <a:p>
            <a:pPr>
              <a:spcBef>
                <a:spcPts val="600"/>
              </a:spcBef>
            </a:pPr>
            <a:endParaRPr lang="en-CA" sz="1400" b="1" dirty="0">
              <a:latin typeface="Raleway SemiBold" panose="020B0503030101060003" pitchFamily="34" charset="77"/>
            </a:endParaRPr>
          </a:p>
        </p:txBody>
      </p:sp>
      <p:sp>
        <p:nvSpPr>
          <p:cNvPr id="4" name="TextBox 3">
            <a:extLst>
              <a:ext uri="{FF2B5EF4-FFF2-40B4-BE49-F238E27FC236}">
                <a16:creationId xmlns:a16="http://schemas.microsoft.com/office/drawing/2014/main" id="{602BE19F-BE22-7CB1-9CB1-F104B4BA43DD}"/>
              </a:ext>
            </a:extLst>
          </p:cNvPr>
          <p:cNvSpPr txBox="1"/>
          <p:nvPr/>
        </p:nvSpPr>
        <p:spPr>
          <a:xfrm>
            <a:off x="9281424" y="5719856"/>
            <a:ext cx="2227253" cy="600164"/>
          </a:xfrm>
          <a:prstGeom prst="rect">
            <a:avLst/>
          </a:prstGeom>
          <a:noFill/>
        </p:spPr>
        <p:txBody>
          <a:bodyPr wrap="square" rtlCol="0">
            <a:spAutoFit/>
          </a:bodyPr>
          <a:lstStyle/>
          <a:p>
            <a:r>
              <a:rPr lang="en-CA" sz="1400" b="1" dirty="0">
                <a:latin typeface="Raleway SemiBold" panose="020B0503030101060003" pitchFamily="34" charset="77"/>
              </a:rPr>
              <a:t>dutyfreecanada.com</a:t>
            </a:r>
          </a:p>
          <a:p>
            <a:pPr>
              <a:spcBef>
                <a:spcPts val="600"/>
              </a:spcBef>
            </a:pPr>
            <a:r>
              <a:rPr lang="en-CA" sz="1400" b="1" dirty="0">
                <a:latin typeface="Raleway SemiBold" panose="020B0503030101060003" pitchFamily="34" charset="77"/>
              </a:rPr>
              <a:t>fdfa.ca</a:t>
            </a:r>
          </a:p>
        </p:txBody>
      </p:sp>
    </p:spTree>
    <p:extLst>
      <p:ext uri="{BB962C8B-B14F-4D97-AF65-F5344CB8AC3E}">
        <p14:creationId xmlns:p14="http://schemas.microsoft.com/office/powerpoint/2010/main" val="319037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EC924446-80CF-464E-BCD2-60937ABE28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6" name="Rectangle 5">
            <a:extLst>
              <a:ext uri="{FF2B5EF4-FFF2-40B4-BE49-F238E27FC236}">
                <a16:creationId xmlns:a16="http://schemas.microsoft.com/office/drawing/2014/main" id="{F06CDA19-EA65-4B44-8A6F-ABED175284A6}"/>
              </a:ext>
            </a:extLst>
          </p:cNvPr>
          <p:cNvSpPr/>
          <p:nvPr/>
        </p:nvSpPr>
        <p:spPr>
          <a:xfrm>
            <a:off x="7656576" y="0"/>
            <a:ext cx="4535424" cy="6858000"/>
          </a:xfrm>
          <a:prstGeom prst="rect">
            <a:avLst/>
          </a:prstGeom>
          <a:solidFill>
            <a:srgbClr val="C6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EC5F0FB-2427-4266-A6B7-853FE737CFEF}"/>
              </a:ext>
            </a:extLst>
          </p:cNvPr>
          <p:cNvSpPr>
            <a:spLocks noGrp="1"/>
          </p:cNvSpPr>
          <p:nvPr>
            <p:ph type="title"/>
          </p:nvPr>
        </p:nvSpPr>
        <p:spPr>
          <a:xfrm>
            <a:off x="386378" y="629266"/>
            <a:ext cx="6907481" cy="1676603"/>
          </a:xfrm>
        </p:spPr>
        <p:txBody>
          <a:bodyPr>
            <a:normAutofit/>
          </a:bodyPr>
          <a:lstStyle/>
          <a:p>
            <a:r>
              <a:rPr lang="en-US" b="1" dirty="0">
                <a:solidFill>
                  <a:srgbClr val="C62127"/>
                </a:solidFill>
                <a:effectLst/>
                <a:ea typeface="Calibri" panose="020F0502020204030204" pitchFamily="34" charset="0"/>
                <a:cs typeface="Calibri" panose="020F0502020204030204" pitchFamily="34" charset="0"/>
              </a:rPr>
              <a:t>Canada’s Duty Free Shops</a:t>
            </a:r>
            <a:endParaRPr lang="en-CA" b="1" dirty="0">
              <a:solidFill>
                <a:srgbClr val="C62127"/>
              </a:solidFill>
            </a:endParaRPr>
          </a:p>
        </p:txBody>
      </p:sp>
      <p:sp>
        <p:nvSpPr>
          <p:cNvPr id="3" name="Content Placeholder 2">
            <a:extLst>
              <a:ext uri="{FF2B5EF4-FFF2-40B4-BE49-F238E27FC236}">
                <a16:creationId xmlns:a16="http://schemas.microsoft.com/office/drawing/2014/main" id="{7C2172DF-0646-4CCE-92E3-A3C40CBAA9DB}"/>
              </a:ext>
            </a:extLst>
          </p:cNvPr>
          <p:cNvSpPr>
            <a:spLocks noGrp="1"/>
          </p:cNvSpPr>
          <p:nvPr>
            <p:ph idx="1"/>
          </p:nvPr>
        </p:nvSpPr>
        <p:spPr>
          <a:xfrm>
            <a:off x="386379" y="2438400"/>
            <a:ext cx="6684557"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Canada’s duty free shops are unique retailers licensed by the federal government of Canada.  There are currently 52 licensed shops, including 32 land border and 20 airport locations.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The first land border store opened in Canada in 1985.  Land border shops are locally owned and operated private businesses, whereas many airport shops are owned by large international companies.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Duty Free Shops are licensed to sell goods free of certain Canadian duties and taxes normally applied, since all sales are deemed to be exports from Canada.</a:t>
            </a:r>
            <a:endParaRPr lang="en-CA" sz="1600" dirty="0">
              <a:effectLst/>
              <a:ea typeface="Calibri" panose="020F0502020204030204" pitchFamily="34" charset="0"/>
              <a:cs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192A7EF0-80BD-2A4C-8E2E-F6F882DAAD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0" y="1735096"/>
            <a:ext cx="3393463" cy="33878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A150738-8C89-3845-B25F-9349987C94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386" y="6219701"/>
            <a:ext cx="1069035" cy="403561"/>
          </a:xfrm>
          <a:prstGeom prst="rect">
            <a:avLst/>
          </a:prstGeom>
        </p:spPr>
      </p:pic>
      <p:cxnSp>
        <p:nvCxnSpPr>
          <p:cNvPr id="11" name="Straight Connector 10">
            <a:extLst>
              <a:ext uri="{FF2B5EF4-FFF2-40B4-BE49-F238E27FC236}">
                <a16:creationId xmlns:a16="http://schemas.microsoft.com/office/drawing/2014/main" id="{1B0C5610-C2D2-0540-9A61-FCF6DABD256C}"/>
              </a:ext>
            </a:extLst>
          </p:cNvPr>
          <p:cNvCxnSpPr>
            <a:cxnSpLocks/>
          </p:cNvCxnSpPr>
          <p:nvPr/>
        </p:nvCxnSpPr>
        <p:spPr>
          <a:xfrm>
            <a:off x="503583" y="1809740"/>
            <a:ext cx="6307764"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60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35BA58E4-F7F2-6B49-A503-CBFFD4538D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D149084F-ED11-4424-B258-FDD50537BB36}"/>
              </a:ext>
            </a:extLst>
          </p:cNvPr>
          <p:cNvSpPr>
            <a:spLocks noGrp="1"/>
          </p:cNvSpPr>
          <p:nvPr>
            <p:ph type="title"/>
          </p:nvPr>
        </p:nvSpPr>
        <p:spPr>
          <a:xfrm>
            <a:off x="389610" y="697624"/>
            <a:ext cx="6422849" cy="1289398"/>
          </a:xfrm>
        </p:spPr>
        <p:txBody>
          <a:bodyPr>
            <a:normAutofit/>
          </a:bodyPr>
          <a:lstStyle/>
          <a:p>
            <a:r>
              <a:rPr lang="en-US" b="1" dirty="0">
                <a:solidFill>
                  <a:srgbClr val="C62127"/>
                </a:solidFill>
                <a:effectLst/>
                <a:ea typeface="Calibri" panose="020F0502020204030204" pitchFamily="34" charset="0"/>
                <a:cs typeface="Calibri" panose="020F0502020204030204" pitchFamily="34" charset="0"/>
              </a:rPr>
              <a:t>How they work</a:t>
            </a:r>
            <a:endParaRPr lang="en-CA" dirty="0">
              <a:solidFill>
                <a:srgbClr val="C62127"/>
              </a:solidFill>
            </a:endParaRPr>
          </a:p>
        </p:txBody>
      </p:sp>
      <p:sp>
        <p:nvSpPr>
          <p:cNvPr id="3" name="Content Placeholder 2">
            <a:extLst>
              <a:ext uri="{FF2B5EF4-FFF2-40B4-BE49-F238E27FC236}">
                <a16:creationId xmlns:a16="http://schemas.microsoft.com/office/drawing/2014/main" id="{4DA1BD09-58CD-45AC-83A3-4828C6C1178C}"/>
              </a:ext>
            </a:extLst>
          </p:cNvPr>
          <p:cNvSpPr>
            <a:spLocks noGrp="1"/>
          </p:cNvSpPr>
          <p:nvPr>
            <p:ph idx="1"/>
          </p:nvPr>
        </p:nvSpPr>
        <p:spPr>
          <a:xfrm>
            <a:off x="5794311" y="2142096"/>
            <a:ext cx="5691674" cy="3785419"/>
          </a:xfrm>
        </p:spPr>
        <p:txBody>
          <a:bodyPr>
            <a:normAutofit/>
          </a:bodyPr>
          <a:lstStyle/>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Land Border Duty Free Shops are located on secure sites at the border.  They can only be accessed by travelers who will immediately leave Canada after making their purchase.</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Information on duty free purchase limits (tax exemption) can be found online or in the shops.  </a:t>
            </a:r>
          </a:p>
          <a:p>
            <a:pPr marL="800100" lvl="1"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hlinkClick r:id="rId4"/>
              </a:rPr>
              <a:t>U.S. limits   </a:t>
            </a:r>
            <a:endParaRPr lang="en-US" sz="1500" dirty="0">
              <a:effectLst/>
              <a:ea typeface="Calibri" panose="020F0502020204030204" pitchFamily="34" charset="0"/>
              <a:cs typeface="Calibri" panose="020F0502020204030204" pitchFamily="34" charset="0"/>
            </a:endParaRPr>
          </a:p>
          <a:p>
            <a:pPr marL="800100" lvl="1"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hlinkClick r:id="rId5"/>
              </a:rPr>
              <a:t>Canadian limits</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The Canada Border Services Agency (CBSA) is responsible for licensing duty free shops in Canada and administering the laws, regulations and policies governing their operation.  CBSA monitors duty-free shops to ensure they are compliant with government laws and regulations.</a:t>
            </a:r>
            <a:endParaRPr lang="en-CA" sz="1500" dirty="0">
              <a:effectLst/>
              <a:ea typeface="Calibri" panose="020F0502020204030204" pitchFamily="34" charset="0"/>
              <a:cs typeface="Times New Roman" panose="02020603050405020304" pitchFamily="18" charset="0"/>
            </a:endParaRPr>
          </a:p>
        </p:txBody>
      </p:sp>
      <p:pic>
        <p:nvPicPr>
          <p:cNvPr id="10" name="Picture 9" descr="A picture containing text&#10;&#10;Description automatically generated">
            <a:extLst>
              <a:ext uri="{FF2B5EF4-FFF2-40B4-BE49-F238E27FC236}">
                <a16:creationId xmlns:a16="http://schemas.microsoft.com/office/drawing/2014/main" id="{D28A437B-5C2E-6D43-B995-841D5F591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25211" y="6057901"/>
            <a:ext cx="1497647" cy="565362"/>
          </a:xfrm>
          <a:prstGeom prst="rect">
            <a:avLst/>
          </a:prstGeom>
        </p:spPr>
      </p:pic>
      <p:cxnSp>
        <p:nvCxnSpPr>
          <p:cNvPr id="12" name="Straight Connector 11">
            <a:extLst>
              <a:ext uri="{FF2B5EF4-FFF2-40B4-BE49-F238E27FC236}">
                <a16:creationId xmlns:a16="http://schemas.microsoft.com/office/drawing/2014/main" id="{AEFB31CF-432A-8043-B68F-5F2ED8521811}"/>
              </a:ext>
            </a:extLst>
          </p:cNvPr>
          <p:cNvCxnSpPr>
            <a:cxnSpLocks/>
          </p:cNvCxnSpPr>
          <p:nvPr/>
        </p:nvCxnSpPr>
        <p:spPr>
          <a:xfrm>
            <a:off x="492247" y="1688441"/>
            <a:ext cx="3648082"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4" name="Online Media 3" title="Duty Free Explained (suppliers)">
            <a:hlinkClick r:id="" action="ppaction://media"/>
            <a:extLst>
              <a:ext uri="{FF2B5EF4-FFF2-40B4-BE49-F238E27FC236}">
                <a16:creationId xmlns:a16="http://schemas.microsoft.com/office/drawing/2014/main" id="{DF131BAE-EB2F-1527-2287-999A52228D28}"/>
              </a:ext>
            </a:extLst>
          </p:cNvPr>
          <p:cNvPicPr>
            <a:picLocks noRot="1" noChangeAspect="1"/>
          </p:cNvPicPr>
          <p:nvPr>
            <a:videoFile r:link="rId1"/>
          </p:nvPr>
        </p:nvPicPr>
        <p:blipFill>
          <a:blip r:embed="rId7"/>
          <a:stretch>
            <a:fillRect/>
          </a:stretch>
        </p:blipFill>
        <p:spPr>
          <a:xfrm>
            <a:off x="492247" y="2296154"/>
            <a:ext cx="4674654" cy="29553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65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218A4A5-C35A-DF48-911A-55D2E96BCC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8BED8C8A-82EF-4980-944F-D486489788E5}"/>
              </a:ext>
            </a:extLst>
          </p:cNvPr>
          <p:cNvSpPr>
            <a:spLocks noGrp="1"/>
          </p:cNvSpPr>
          <p:nvPr>
            <p:ph type="title"/>
          </p:nvPr>
        </p:nvSpPr>
        <p:spPr>
          <a:xfrm>
            <a:off x="549923" y="606415"/>
            <a:ext cx="5995987" cy="1494000"/>
          </a:xfrm>
        </p:spPr>
        <p:txBody>
          <a:bodyPr anchor="t">
            <a:normAutofit/>
          </a:bodyPr>
          <a:lstStyle/>
          <a:p>
            <a:r>
              <a:rPr lang="en-US" b="1" dirty="0">
                <a:effectLst/>
                <a:ea typeface="Calibri" panose="020F0502020204030204" pitchFamily="34" charset="0"/>
                <a:cs typeface="Calibri" panose="020F0502020204030204" pitchFamily="34" charset="0"/>
              </a:rPr>
              <a:t>Product Purchasing</a:t>
            </a:r>
            <a:endParaRPr lang="en-CA" dirty="0"/>
          </a:p>
        </p:txBody>
      </p:sp>
      <p:sp>
        <p:nvSpPr>
          <p:cNvPr id="3" name="Content Placeholder 2">
            <a:extLst>
              <a:ext uri="{FF2B5EF4-FFF2-40B4-BE49-F238E27FC236}">
                <a16:creationId xmlns:a16="http://schemas.microsoft.com/office/drawing/2014/main" id="{93F4789E-5384-4221-A1BA-170A2729DB09}"/>
              </a:ext>
            </a:extLst>
          </p:cNvPr>
          <p:cNvSpPr>
            <a:spLocks noGrp="1"/>
          </p:cNvSpPr>
          <p:nvPr>
            <p:ph idx="1"/>
          </p:nvPr>
        </p:nvSpPr>
        <p:spPr>
          <a:xfrm>
            <a:off x="548801" y="1630926"/>
            <a:ext cx="11093276" cy="4443890"/>
          </a:xfrm>
        </p:spPr>
        <p:txBody>
          <a:bodyPr>
            <a:noAutofit/>
          </a:bodyPr>
          <a:lstStyle/>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Each land border duty free shop individually selects and purchases the products to be sold in their store.  Product offerings may vary from store to store, based on the unique features and customer demographics of the location.</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Canadian land border duty free shops compete with U.S. duty free shops and retail stores on both sides of the border.</a:t>
            </a:r>
          </a:p>
          <a:p>
            <a:pPr marL="342900" lvl="0" indent="-342900">
              <a:lnSpc>
                <a:spcPct val="100000"/>
              </a:lnSpc>
              <a:buFont typeface="Symbol" panose="05050102010706020507" pitchFamily="18" charset="2"/>
              <a:buChar char=""/>
            </a:pPr>
            <a:r>
              <a:rPr lang="en-US" sz="1500" dirty="0">
                <a:solidFill>
                  <a:srgbClr val="C62127"/>
                </a:solidFill>
                <a:effectLst/>
                <a:ea typeface="Calibri" panose="020F0502020204030204" pitchFamily="34" charset="0"/>
                <a:cs typeface="Calibri" panose="020F0502020204030204" pitchFamily="34" charset="0"/>
              </a:rPr>
              <a:t>To be successful, the shops must purchase products at costs that enable them to offer substantive savings compared to U.S. duty free and retail prices. </a:t>
            </a:r>
            <a:r>
              <a:rPr lang="en-US" sz="1500" dirty="0">
                <a:effectLst/>
                <a:ea typeface="Calibri" panose="020F0502020204030204" pitchFamily="34" charset="0"/>
                <a:cs typeface="Calibri" panose="020F0502020204030204" pitchFamily="34" charset="0"/>
              </a:rPr>
              <a:t> When selling to duty free shops, suppliers are provided with paperwork that exempts them from having to charge the taxes and duties.  Goods can be shipped ‘in bond’, or suppliers can claim a drawback of taxes/duties paid if the goods have already been imported to Canada.   </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Liquor is purchased through provincial liquor boards.  Liquor is normally sold in 1 </a:t>
            </a:r>
            <a:r>
              <a:rPr lang="en-US" sz="1500" dirty="0" err="1">
                <a:effectLst/>
                <a:ea typeface="Calibri" panose="020F0502020204030204" pitchFamily="34" charset="0"/>
                <a:cs typeface="Calibri" panose="020F0502020204030204" pitchFamily="34" charset="0"/>
              </a:rPr>
              <a:t>litre</a:t>
            </a:r>
            <a:r>
              <a:rPr lang="en-US" sz="1500" dirty="0">
                <a:effectLst/>
                <a:ea typeface="Calibri" panose="020F0502020204030204" pitchFamily="34" charset="0"/>
                <a:cs typeface="Calibri" panose="020F0502020204030204" pitchFamily="34" charset="0"/>
              </a:rPr>
              <a:t> bottles and labelling must comply with Canadian Food Inspection Agency (CFIA) requirements.  Depending on the province, beer and wine sales may not have to be routed through a liquor board.  Shop owners can assist suppliers who are unfamiliar with the purchasing policies and procedures involved.  </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Fragrance and Cosmetics are, depending on the circumstance, purchased directly from the brand owner or through authorized distributors.  New suppliers should first discuss options with the FDFA or a store operator, in order to determine the most efficient and effective distribution route.</a:t>
            </a:r>
            <a:endParaRPr lang="en-CA" sz="15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500" dirty="0">
                <a:effectLst/>
                <a:ea typeface="Calibri" panose="020F0502020204030204" pitchFamily="34" charset="0"/>
                <a:cs typeface="Calibri" panose="020F0502020204030204" pitchFamily="34" charset="0"/>
              </a:rPr>
              <a:t>Other product categories include confections, clothing, handbags, souvenirs, toys &amp; games, jewelry, watches, glassware, travel accessories, etc.  These products can be sold directly to the shops, either ‘in </a:t>
            </a:r>
            <a:r>
              <a:rPr lang="en-US" sz="1500" dirty="0" err="1">
                <a:effectLst/>
                <a:ea typeface="Calibri" panose="020F0502020204030204" pitchFamily="34" charset="0"/>
                <a:cs typeface="Calibri" panose="020F0502020204030204" pitchFamily="34" charset="0"/>
              </a:rPr>
              <a:t>bond’</a:t>
            </a:r>
            <a:r>
              <a:rPr lang="en-US" sz="1500" dirty="0">
                <a:effectLst/>
                <a:ea typeface="Calibri" panose="020F0502020204030204" pitchFamily="34" charset="0"/>
                <a:cs typeface="Calibri" panose="020F0502020204030204" pitchFamily="34" charset="0"/>
              </a:rPr>
              <a:t> or tax paid depending on which method is most efficient.</a:t>
            </a:r>
            <a:endParaRPr lang="en-CA" sz="1500" dirty="0">
              <a:effectLst/>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CFBFDF5-E116-2D45-BEA3-B73396C37ADE}"/>
              </a:ext>
            </a:extLst>
          </p:cNvPr>
          <p:cNvCxnSpPr>
            <a:cxnSpLocks/>
          </p:cNvCxnSpPr>
          <p:nvPr/>
        </p:nvCxnSpPr>
        <p:spPr>
          <a:xfrm>
            <a:off x="646176" y="1257650"/>
            <a:ext cx="4805718"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2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2811D67F-49AD-D14E-B0F2-116236353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9784FFBC-3EF7-482A-9EED-5598505B62B2}"/>
              </a:ext>
            </a:extLst>
          </p:cNvPr>
          <p:cNvSpPr>
            <a:spLocks noGrp="1"/>
          </p:cNvSpPr>
          <p:nvPr>
            <p:ph type="title"/>
          </p:nvPr>
        </p:nvSpPr>
        <p:spPr>
          <a:xfrm>
            <a:off x="476458" y="1726347"/>
            <a:ext cx="9458743" cy="737193"/>
          </a:xfrm>
        </p:spPr>
        <p:txBody>
          <a:bodyPr anchor="t">
            <a:normAutofit/>
          </a:bodyPr>
          <a:lstStyle/>
          <a:p>
            <a:r>
              <a:rPr lang="en-US" b="1" dirty="0">
                <a:effectLst/>
                <a:ea typeface="Calibri" panose="020F0502020204030204" pitchFamily="34" charset="0"/>
                <a:cs typeface="Calibri" panose="020F0502020204030204" pitchFamily="34" charset="0"/>
              </a:rPr>
              <a:t>Who shops at land border duty free?</a:t>
            </a:r>
            <a:endParaRPr lang="en-CA" dirty="0"/>
          </a:p>
        </p:txBody>
      </p:sp>
      <p:sp>
        <p:nvSpPr>
          <p:cNvPr id="3" name="Content Placeholder 2">
            <a:extLst>
              <a:ext uri="{FF2B5EF4-FFF2-40B4-BE49-F238E27FC236}">
                <a16:creationId xmlns:a16="http://schemas.microsoft.com/office/drawing/2014/main" id="{9D193FF0-F213-44F7-BCD9-D063C444336C}"/>
              </a:ext>
            </a:extLst>
          </p:cNvPr>
          <p:cNvSpPr>
            <a:spLocks noGrp="1"/>
          </p:cNvSpPr>
          <p:nvPr>
            <p:ph idx="1"/>
          </p:nvPr>
        </p:nvSpPr>
        <p:spPr>
          <a:xfrm>
            <a:off x="475336" y="2727948"/>
            <a:ext cx="7324763" cy="3844800"/>
          </a:xfrm>
        </p:spPr>
        <p:txBody>
          <a:bodyPr>
            <a:normAutofit/>
          </a:bodyPr>
          <a:lstStyle/>
          <a:p>
            <a:pPr marL="342900" lvl="0" indent="-342900">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Individuals of all ages, who are travelling between the United States and Canada, are eligible to shop duty free.  Age restrictions apply for liquor and tobacco purchases.</a:t>
            </a:r>
            <a:endParaRPr lang="en-CA" sz="16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To determine if a product is well-suited for duty free you must consider your consumers.  Customer demographics can vary considerably from store to store and region to region.</a:t>
            </a:r>
            <a:endParaRPr lang="en-CA" sz="1600" dirty="0">
              <a:effectLst/>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We suggest you initially contact the Frontier Duty Free Association (FDFA) for information, or, a land border duty free shop, when assessing your product’s potential in the duty free market.</a:t>
            </a:r>
            <a:endParaRPr lang="en-CA" sz="1600" dirty="0">
              <a:effectLst/>
              <a:ea typeface="Calibri" panose="020F0502020204030204" pitchFamily="34" charset="0"/>
              <a:cs typeface="Times New Roman" panose="02020603050405020304" pitchFamily="18" charset="0"/>
            </a:endParaRPr>
          </a:p>
          <a:p>
            <a:pPr marL="0" indent="0">
              <a:buNone/>
            </a:pPr>
            <a:endParaRPr lang="en-CA" sz="1600" dirty="0"/>
          </a:p>
        </p:txBody>
      </p:sp>
      <p:pic>
        <p:nvPicPr>
          <p:cNvPr id="5" name="Picture 4" descr="A red logo on a black background&#10;&#10;Description automatically generated with medium confidence">
            <a:extLst>
              <a:ext uri="{FF2B5EF4-FFF2-40B4-BE49-F238E27FC236}">
                <a16:creationId xmlns:a16="http://schemas.microsoft.com/office/drawing/2014/main" id="{770B72BB-6A85-4695-870E-6AFB6690D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297" y="3007863"/>
            <a:ext cx="3400503" cy="1912782"/>
          </a:xfrm>
          <a:prstGeom prst="rect">
            <a:avLst/>
          </a:prstGeom>
        </p:spPr>
      </p:pic>
      <p:cxnSp>
        <p:nvCxnSpPr>
          <p:cNvPr id="16" name="Straight Connector 15">
            <a:extLst>
              <a:ext uri="{FF2B5EF4-FFF2-40B4-BE49-F238E27FC236}">
                <a16:creationId xmlns:a16="http://schemas.microsoft.com/office/drawing/2014/main" id="{F6C9039C-E136-0A43-9E4D-D4CA1B29E826}"/>
              </a:ext>
            </a:extLst>
          </p:cNvPr>
          <p:cNvCxnSpPr>
            <a:cxnSpLocks/>
          </p:cNvCxnSpPr>
          <p:nvPr/>
        </p:nvCxnSpPr>
        <p:spPr>
          <a:xfrm>
            <a:off x="620486" y="2398677"/>
            <a:ext cx="8772896"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1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F03B9635-F1A0-7B4F-8910-7E5B5F5686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5085"/>
            <a:ext cx="12192000" cy="8119672"/>
          </a:xfrm>
          <a:prstGeom prst="rect">
            <a:avLst/>
          </a:prstGeom>
        </p:spPr>
      </p:pic>
      <p:sp>
        <p:nvSpPr>
          <p:cNvPr id="2" name="Title 1">
            <a:extLst>
              <a:ext uri="{FF2B5EF4-FFF2-40B4-BE49-F238E27FC236}">
                <a16:creationId xmlns:a16="http://schemas.microsoft.com/office/drawing/2014/main" id="{06B3ED69-5E60-495D-942E-815815549AED}"/>
              </a:ext>
            </a:extLst>
          </p:cNvPr>
          <p:cNvSpPr>
            <a:spLocks noGrp="1"/>
          </p:cNvSpPr>
          <p:nvPr>
            <p:ph type="title"/>
          </p:nvPr>
        </p:nvSpPr>
        <p:spPr>
          <a:xfrm>
            <a:off x="569167" y="516772"/>
            <a:ext cx="4416372" cy="1041901"/>
          </a:xfrm>
        </p:spPr>
        <p:txBody>
          <a:bodyPr vert="horz" lIns="91440" tIns="45720" rIns="91440" bIns="45720" rtlCol="0" anchor="ctr">
            <a:normAutofit/>
          </a:bodyPr>
          <a:lstStyle/>
          <a:p>
            <a:r>
              <a:rPr lang="en-US" dirty="0">
                <a:ea typeface="Calibri" panose="020F0502020204030204" pitchFamily="34" charset="0"/>
                <a:cs typeface="Calibri" panose="020F0502020204030204" pitchFamily="34" charset="0"/>
              </a:rPr>
              <a:t>FAQ</a:t>
            </a:r>
          </a:p>
        </p:txBody>
      </p:sp>
      <p:sp>
        <p:nvSpPr>
          <p:cNvPr id="3" name="Content Placeholder 2">
            <a:extLst>
              <a:ext uri="{FF2B5EF4-FFF2-40B4-BE49-F238E27FC236}">
                <a16:creationId xmlns:a16="http://schemas.microsoft.com/office/drawing/2014/main" id="{A9EFED80-B96A-4156-80BB-46A65EFCCA9D}"/>
              </a:ext>
            </a:extLst>
          </p:cNvPr>
          <p:cNvSpPr>
            <a:spLocks noGrp="1"/>
          </p:cNvSpPr>
          <p:nvPr>
            <p:ph idx="1"/>
          </p:nvPr>
        </p:nvSpPr>
        <p:spPr>
          <a:xfrm>
            <a:off x="569167" y="2084177"/>
            <a:ext cx="7343192" cy="4135524"/>
          </a:xfrm>
        </p:spPr>
        <p:txBody>
          <a:bodyPr vert="horz" lIns="91440" tIns="45720" rIns="91440" bIns="45720" rtlCol="0">
            <a:noAutofit/>
          </a:bodyPr>
          <a:lstStyle/>
          <a:p>
            <a:pPr marL="0" indent="0">
              <a:lnSpc>
                <a:spcPct val="100000"/>
              </a:lnSpc>
              <a:spcBef>
                <a:spcPts val="0"/>
              </a:spcBef>
              <a:spcAft>
                <a:spcPts val="600"/>
              </a:spcAft>
              <a:buNone/>
            </a:pPr>
            <a:r>
              <a:rPr lang="en-US" sz="1600" b="1" dirty="0">
                <a:effectLst/>
              </a:rPr>
              <a:t>Q </a:t>
            </a:r>
            <a:r>
              <a:rPr lang="en-US" sz="1600" i="1" dirty="0"/>
              <a:t>What</a:t>
            </a:r>
            <a:r>
              <a:rPr lang="en-US" sz="1600" i="1" dirty="0">
                <a:effectLst/>
              </a:rPr>
              <a:t> savings can be expected on products sold in duty free stores?</a:t>
            </a:r>
          </a:p>
          <a:p>
            <a:pPr marL="0" indent="0">
              <a:lnSpc>
                <a:spcPct val="100000"/>
              </a:lnSpc>
              <a:spcBef>
                <a:spcPts val="0"/>
              </a:spcBef>
              <a:spcAft>
                <a:spcPts val="600"/>
              </a:spcAft>
              <a:buNone/>
            </a:pPr>
            <a:r>
              <a:rPr lang="en-US" sz="1600" b="1" dirty="0"/>
              <a:t>A </a:t>
            </a:r>
            <a:r>
              <a:rPr lang="en-US" sz="1600" dirty="0"/>
              <a:t>Savings vary by product category. Generally, liquor is</a:t>
            </a:r>
            <a:r>
              <a:rPr lang="en-US" sz="1600" b="1" dirty="0"/>
              <a:t> </a:t>
            </a:r>
            <a:r>
              <a:rPr lang="en-US" sz="1600" dirty="0"/>
              <a:t>domestic less 20-55%, other categories are domestic less 10-20%, with a 50-65% margin.</a:t>
            </a:r>
          </a:p>
          <a:p>
            <a:pPr marL="0" indent="0">
              <a:lnSpc>
                <a:spcPct val="100000"/>
              </a:lnSpc>
              <a:spcBef>
                <a:spcPts val="0"/>
              </a:spcBef>
              <a:spcAft>
                <a:spcPts val="600"/>
              </a:spcAft>
              <a:buNone/>
            </a:pPr>
            <a:endParaRPr lang="en-US" sz="1600" b="1" dirty="0"/>
          </a:p>
          <a:p>
            <a:pPr marL="0" indent="0">
              <a:lnSpc>
                <a:spcPct val="100000"/>
              </a:lnSpc>
              <a:spcBef>
                <a:spcPts val="0"/>
              </a:spcBef>
              <a:spcAft>
                <a:spcPts val="600"/>
              </a:spcAft>
              <a:buNone/>
            </a:pPr>
            <a:r>
              <a:rPr lang="en-US" sz="1600" b="1" dirty="0">
                <a:effectLst/>
              </a:rPr>
              <a:t>Q </a:t>
            </a:r>
            <a:r>
              <a:rPr lang="en-US" sz="1600" i="1" dirty="0">
                <a:effectLst/>
              </a:rPr>
              <a:t>What is the first step to have my products listed in a duty free store?</a:t>
            </a:r>
            <a:endParaRPr lang="en-US" sz="1600" dirty="0">
              <a:effectLst/>
            </a:endParaRPr>
          </a:p>
          <a:p>
            <a:pPr marL="0" indent="0">
              <a:lnSpc>
                <a:spcPct val="100000"/>
              </a:lnSpc>
              <a:spcBef>
                <a:spcPts val="0"/>
              </a:spcBef>
              <a:spcAft>
                <a:spcPts val="600"/>
              </a:spcAft>
              <a:buNone/>
            </a:pPr>
            <a:r>
              <a:rPr lang="en-US" sz="1600" b="1" dirty="0">
                <a:effectLst/>
              </a:rPr>
              <a:t>A </a:t>
            </a:r>
            <a:r>
              <a:rPr lang="en-US" sz="1600" dirty="0"/>
              <a:t>Assess product and price expectations by</a:t>
            </a:r>
            <a:r>
              <a:rPr lang="en-US" sz="1600" dirty="0">
                <a:effectLst/>
              </a:rPr>
              <a:t> contacting the FDFA </a:t>
            </a:r>
            <a:r>
              <a:rPr lang="en-US" sz="1600" dirty="0">
                <a:effectLst/>
                <a:hlinkClick r:id="rId3"/>
              </a:rPr>
              <a:t>brands@fdfa.ca</a:t>
            </a:r>
            <a:r>
              <a:rPr lang="en-US" sz="1600" dirty="0">
                <a:effectLst/>
              </a:rPr>
              <a:t> or visiting a store and speak</a:t>
            </a:r>
            <a:r>
              <a:rPr lang="en-US" sz="1600" dirty="0"/>
              <a:t> </a:t>
            </a:r>
            <a:r>
              <a:rPr lang="en-US" sz="1600" dirty="0">
                <a:effectLst/>
              </a:rPr>
              <a:t>with </a:t>
            </a:r>
            <a:r>
              <a:rPr lang="en-US" sz="1600" dirty="0"/>
              <a:t>a</a:t>
            </a:r>
            <a:r>
              <a:rPr lang="en-US" sz="1600" dirty="0">
                <a:effectLst/>
              </a:rPr>
              <a:t> category buyer.</a:t>
            </a:r>
          </a:p>
          <a:p>
            <a:pPr marL="0" indent="0">
              <a:lnSpc>
                <a:spcPct val="100000"/>
              </a:lnSpc>
              <a:spcBef>
                <a:spcPts val="0"/>
              </a:spcBef>
              <a:spcAft>
                <a:spcPts val="600"/>
              </a:spcAft>
              <a:buNone/>
            </a:pPr>
            <a:endParaRPr lang="en-US" sz="1600" dirty="0">
              <a:effectLst/>
            </a:endParaRPr>
          </a:p>
          <a:p>
            <a:pPr marL="0" indent="0">
              <a:lnSpc>
                <a:spcPct val="100000"/>
              </a:lnSpc>
              <a:spcBef>
                <a:spcPts val="0"/>
              </a:spcBef>
              <a:spcAft>
                <a:spcPts val="600"/>
              </a:spcAft>
              <a:buNone/>
            </a:pPr>
            <a:r>
              <a:rPr lang="en-US" sz="1600" b="1" dirty="0">
                <a:effectLst/>
              </a:rPr>
              <a:t>Q </a:t>
            </a:r>
            <a:r>
              <a:rPr lang="en-US" sz="1600" i="1" dirty="0">
                <a:effectLst/>
              </a:rPr>
              <a:t>In what ways are the land border and airport stores different.</a:t>
            </a:r>
            <a:endParaRPr lang="en-US" sz="1600" dirty="0">
              <a:effectLst/>
            </a:endParaRPr>
          </a:p>
          <a:p>
            <a:pPr marL="0" indent="0">
              <a:lnSpc>
                <a:spcPct val="100000"/>
              </a:lnSpc>
              <a:spcBef>
                <a:spcPts val="0"/>
              </a:spcBef>
              <a:spcAft>
                <a:spcPts val="600"/>
              </a:spcAft>
              <a:buNone/>
            </a:pPr>
            <a:r>
              <a:rPr lang="en-US" sz="1600" b="1" dirty="0">
                <a:effectLst/>
              </a:rPr>
              <a:t>A </a:t>
            </a:r>
            <a:r>
              <a:rPr lang="en-US" sz="1600" dirty="0">
                <a:effectLst/>
              </a:rPr>
              <a:t>Land border locations are small businesses, independently owned and operated by members of the local community. Airport stores are owned by larger international companies.</a:t>
            </a:r>
          </a:p>
          <a:p>
            <a:pPr marL="0" indent="0">
              <a:lnSpc>
                <a:spcPct val="100000"/>
              </a:lnSpc>
              <a:spcBef>
                <a:spcPts val="0"/>
              </a:spcBef>
              <a:spcAft>
                <a:spcPts val="600"/>
              </a:spcAft>
              <a:buNone/>
            </a:pPr>
            <a:endParaRPr lang="en-US" sz="1500" dirty="0">
              <a:effectLst/>
            </a:endParaRPr>
          </a:p>
        </p:txBody>
      </p:sp>
      <p:cxnSp>
        <p:nvCxnSpPr>
          <p:cNvPr id="9" name="Straight Connector 8">
            <a:extLst>
              <a:ext uri="{FF2B5EF4-FFF2-40B4-BE49-F238E27FC236}">
                <a16:creationId xmlns:a16="http://schemas.microsoft.com/office/drawing/2014/main" id="{86B9F7DE-9DBE-154B-B7DB-D36CB6D2CE77}"/>
              </a:ext>
            </a:extLst>
          </p:cNvPr>
          <p:cNvCxnSpPr>
            <a:cxnSpLocks/>
          </p:cNvCxnSpPr>
          <p:nvPr/>
        </p:nvCxnSpPr>
        <p:spPr>
          <a:xfrm>
            <a:off x="671534" y="1378178"/>
            <a:ext cx="1014974"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89C67664-8DB7-C4A2-B714-91F8A54DE7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5211" y="6057901"/>
            <a:ext cx="1497647" cy="565362"/>
          </a:xfrm>
          <a:prstGeom prst="rect">
            <a:avLst/>
          </a:prstGeom>
        </p:spPr>
      </p:pic>
    </p:spTree>
    <p:extLst>
      <p:ext uri="{BB962C8B-B14F-4D97-AF65-F5344CB8AC3E}">
        <p14:creationId xmlns:p14="http://schemas.microsoft.com/office/powerpoint/2010/main" val="195365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DF41874-D7D3-F44D-B034-8B8163BE33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9784FFBC-3EF7-482A-9EED-5598505B62B2}"/>
              </a:ext>
            </a:extLst>
          </p:cNvPr>
          <p:cNvSpPr>
            <a:spLocks noGrp="1"/>
          </p:cNvSpPr>
          <p:nvPr>
            <p:ph type="title"/>
          </p:nvPr>
        </p:nvSpPr>
        <p:spPr>
          <a:xfrm>
            <a:off x="4441371" y="514963"/>
            <a:ext cx="7196058" cy="1676603"/>
          </a:xfrm>
        </p:spPr>
        <p:txBody>
          <a:bodyPr>
            <a:normAutofit/>
          </a:bodyPr>
          <a:lstStyle/>
          <a:p>
            <a:r>
              <a:rPr lang="en-US" b="1" dirty="0">
                <a:effectLst/>
                <a:ea typeface="Calibri" panose="020F0502020204030204" pitchFamily="34" charset="0"/>
                <a:cs typeface="Calibri" panose="020F0502020204030204" pitchFamily="34" charset="0"/>
              </a:rPr>
              <a:t>Frontier Duty Free Association (FDFA)</a:t>
            </a:r>
            <a:endParaRPr lang="en-CA" dirty="0"/>
          </a:p>
        </p:txBody>
      </p:sp>
      <p:pic>
        <p:nvPicPr>
          <p:cNvPr id="7" name="Picture 6" descr="Icon&#10;&#10;Description automatically generated">
            <a:extLst>
              <a:ext uri="{FF2B5EF4-FFF2-40B4-BE49-F238E27FC236}">
                <a16:creationId xmlns:a16="http://schemas.microsoft.com/office/drawing/2014/main" id="{E1C78B30-0DD4-4BBB-B95E-378A159E6A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490" y="3277093"/>
            <a:ext cx="3572154" cy="1294906"/>
          </a:xfrm>
          <a:prstGeom prst="rect">
            <a:avLst/>
          </a:prstGeom>
          <a:effectLst/>
        </p:spPr>
      </p:pic>
      <p:sp>
        <p:nvSpPr>
          <p:cNvPr id="3" name="Content Placeholder 2">
            <a:extLst>
              <a:ext uri="{FF2B5EF4-FFF2-40B4-BE49-F238E27FC236}">
                <a16:creationId xmlns:a16="http://schemas.microsoft.com/office/drawing/2014/main" id="{9D193FF0-F213-44F7-BCD9-D063C444336C}"/>
              </a:ext>
            </a:extLst>
          </p:cNvPr>
          <p:cNvSpPr>
            <a:spLocks noGrp="1"/>
          </p:cNvSpPr>
          <p:nvPr>
            <p:ph idx="1"/>
          </p:nvPr>
        </p:nvSpPr>
        <p:spPr>
          <a:xfrm>
            <a:off x="4441371" y="2226123"/>
            <a:ext cx="7196058" cy="3785419"/>
          </a:xfrm>
        </p:spPr>
        <p:txBody>
          <a:bodyPr>
            <a:noAutofit/>
          </a:bodyPr>
          <a:lstStyle/>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The FDFA is industry representative to Canada’s land border duty free shops.  Our mandate is to promote the development and success of the border duty free </a:t>
            </a:r>
            <a:r>
              <a:rPr lang="en-US" sz="1200" dirty="0">
                <a:ea typeface="Calibri" panose="020F0502020204030204" pitchFamily="34" charset="0"/>
                <a:cs typeface="Calibri" panose="020F0502020204030204" pitchFamily="34" charset="0"/>
              </a:rPr>
              <a:t>sector, act</a:t>
            </a:r>
            <a:r>
              <a:rPr lang="en-US" sz="1200" dirty="0">
                <a:effectLst/>
                <a:ea typeface="Calibri" panose="020F0502020204030204" pitchFamily="34" charset="0"/>
                <a:cs typeface="Calibri" panose="020F0502020204030204" pitchFamily="34" charset="0"/>
              </a:rPr>
              <a:t> as a voice, advocate and business resource for members.</a:t>
            </a:r>
            <a:endParaRPr lang="en-CA" sz="12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Our Active Member category now includes 27 land border duty free shops.  Our Associate membership category includes product and service suppliers, CDN airport duty free stores, and U.S. land border duty free stores.</a:t>
            </a:r>
          </a:p>
          <a:p>
            <a:pPr marL="342900" lvl="0" indent="-342900">
              <a:lnSpc>
                <a:spcPct val="100000"/>
              </a:lnSpc>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FDFA activities: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Member communications, events, and information services.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a:effectLst/>
                <a:ea typeface="Calibri" panose="020F0502020204030204" pitchFamily="34" charset="0"/>
                <a:cs typeface="Calibri" panose="020F0502020204030204" pitchFamily="34" charset="0"/>
              </a:rPr>
              <a:t>Government </a:t>
            </a:r>
            <a:r>
              <a:rPr lang="en-US" sz="1200" dirty="0">
                <a:effectLst/>
                <a:ea typeface="Calibri" panose="020F0502020204030204" pitchFamily="34" charset="0"/>
                <a:cs typeface="Calibri" panose="020F0502020204030204" pitchFamily="34" charset="0"/>
              </a:rPr>
              <a:t>relations to address legal, regulatory and policy challenges and opportunities.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Liaison between FDFA members and the federal Government’s Duty Free Shop Program staff.</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Media monitoring and public relations.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Partnering with supplier, retail and tourism representatives to address challenges and opportunities.</a:t>
            </a:r>
            <a:endParaRPr lang="en-CA" sz="1200" dirty="0">
              <a:effectLst/>
              <a:ea typeface="Calibri" panose="020F0502020204030204" pitchFamily="34" charset="0"/>
              <a:cs typeface="Times New Roman" panose="02020603050405020304" pitchFamily="18" charset="0"/>
            </a:endParaRPr>
          </a:p>
          <a:p>
            <a:pPr marL="742950" lvl="1" indent="-285750">
              <a:lnSpc>
                <a:spcPct val="100000"/>
              </a:lnSpc>
              <a:spcAft>
                <a:spcPts val="1000"/>
              </a:spcAft>
              <a:buFont typeface="Wingdings" panose="05000000000000000000" pitchFamily="2" charset="2"/>
              <a:buChar char=""/>
            </a:pPr>
            <a:r>
              <a:rPr lang="en-US" sz="1200" dirty="0">
                <a:effectLst/>
                <a:ea typeface="Calibri" panose="020F0502020204030204" pitchFamily="34" charset="0"/>
                <a:cs typeface="Calibri" panose="020F0502020204030204" pitchFamily="34" charset="0"/>
              </a:rPr>
              <a:t>Management of two websites; a members’ only portal and a consumer site.</a:t>
            </a:r>
            <a:endParaRPr lang="en-CA" sz="1200" dirty="0">
              <a:effectLst/>
              <a:ea typeface="Calibri" panose="020F0502020204030204" pitchFamily="34" charset="0"/>
              <a:cs typeface="Times New Roman" panose="02020603050405020304" pitchFamily="18" charset="0"/>
            </a:endParaRPr>
          </a:p>
          <a:p>
            <a:pPr marL="0" lvl="0" indent="0">
              <a:lnSpc>
                <a:spcPct val="100000"/>
              </a:lnSpc>
              <a:buNone/>
            </a:pPr>
            <a:endParaRPr lang="en-CA" sz="1200" dirty="0">
              <a:effectLst/>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621E467-1595-1C4A-AFDA-6D54AED9E4E3}"/>
              </a:ext>
            </a:extLst>
          </p:cNvPr>
          <p:cNvCxnSpPr>
            <a:cxnSpLocks/>
          </p:cNvCxnSpPr>
          <p:nvPr/>
        </p:nvCxnSpPr>
        <p:spPr>
          <a:xfrm>
            <a:off x="4490358" y="1956698"/>
            <a:ext cx="4555671"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A1EDC593-B846-8C49-9D32-CA11BA7F5B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29918C22-27AE-4BBA-A734-740165AB22BB}"/>
              </a:ext>
            </a:extLst>
          </p:cNvPr>
          <p:cNvSpPr>
            <a:spLocks noGrp="1"/>
          </p:cNvSpPr>
          <p:nvPr>
            <p:ph type="title"/>
          </p:nvPr>
        </p:nvSpPr>
        <p:spPr>
          <a:xfrm>
            <a:off x="648929" y="743569"/>
            <a:ext cx="6422849" cy="1676603"/>
          </a:xfrm>
        </p:spPr>
        <p:txBody>
          <a:bodyPr>
            <a:normAutofit/>
          </a:bodyPr>
          <a:lstStyle/>
          <a:p>
            <a:r>
              <a:rPr lang="en-US" b="1" dirty="0">
                <a:effectLst/>
                <a:ea typeface="Calibri" panose="020F0502020204030204" pitchFamily="34" charset="0"/>
                <a:cs typeface="Calibri" panose="020F0502020204030204" pitchFamily="34" charset="0"/>
              </a:rPr>
              <a:t>FDFA Membership</a:t>
            </a:r>
            <a:endParaRPr lang="en-CA" dirty="0"/>
          </a:p>
        </p:txBody>
      </p:sp>
      <p:sp>
        <p:nvSpPr>
          <p:cNvPr id="46" name="Content Placeholder 2">
            <a:extLst>
              <a:ext uri="{FF2B5EF4-FFF2-40B4-BE49-F238E27FC236}">
                <a16:creationId xmlns:a16="http://schemas.microsoft.com/office/drawing/2014/main" id="{7F10416A-EBA0-4900-A8BD-6EB12FCCE701}"/>
              </a:ext>
            </a:extLst>
          </p:cNvPr>
          <p:cNvSpPr>
            <a:spLocks noGrp="1"/>
          </p:cNvSpPr>
          <p:nvPr>
            <p:ph idx="1"/>
          </p:nvPr>
        </p:nvSpPr>
        <p:spPr>
          <a:xfrm>
            <a:off x="648931" y="2438400"/>
            <a:ext cx="6422848" cy="3785419"/>
          </a:xfrm>
        </p:spPr>
        <p:txBody>
          <a:bodyPr>
            <a:normAutofit/>
          </a:bodyPr>
          <a:lstStyle/>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To qualify for membership, you must already be selling your products or services to Canada’s duty free shops.</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Membership benefits: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Contacts for member stores and their buyers/purchasing agents.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a typeface="Calibri" panose="020F0502020204030204" pitchFamily="34" charset="0"/>
                <a:cs typeface="Calibri" panose="020F0502020204030204" pitchFamily="34" charset="0"/>
              </a:rPr>
              <a:t>A</a:t>
            </a:r>
            <a:r>
              <a:rPr lang="en-US" sz="1600" dirty="0">
                <a:effectLst/>
                <a:ea typeface="Calibri" panose="020F0502020204030204" pitchFamily="34" charset="0"/>
                <a:cs typeface="Calibri" panose="020F0502020204030204" pitchFamily="34" charset="0"/>
              </a:rPr>
              <a:t>nnouncement introducing your company and products to the buyers.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Access to the FDFA’s member’s only website and membership directory.</a:t>
            </a:r>
          </a:p>
          <a:p>
            <a:pPr marL="800100" lvl="1" indent="-342900">
              <a:lnSpc>
                <a:spcPct val="100000"/>
              </a:lnSpc>
              <a:buFont typeface="Wingdings" panose="05000000000000000000" pitchFamily="2" charset="2"/>
              <a:buChar char=""/>
            </a:pPr>
            <a:r>
              <a:rPr lang="en-US" sz="1600" dirty="0">
                <a:ea typeface="Calibri" panose="020F0502020204030204" pitchFamily="34" charset="0"/>
                <a:cs typeface="Calibri" panose="020F0502020204030204" pitchFamily="34" charset="0"/>
              </a:rPr>
              <a:t>Opportunity to attend</a:t>
            </a:r>
            <a:r>
              <a:rPr lang="en-US" sz="1600" dirty="0">
                <a:effectLst/>
                <a:ea typeface="Calibri" panose="020F0502020204030204" pitchFamily="34" charset="0"/>
                <a:cs typeface="Calibri" panose="020F0502020204030204" pitchFamily="34" charset="0"/>
              </a:rPr>
              <a:t> FDFA events.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Industry statistics.</a:t>
            </a:r>
            <a:endParaRPr lang="en-CA" sz="1600" dirty="0">
              <a:effectLst/>
              <a:ea typeface="Calibri" panose="020F0502020204030204" pitchFamily="34" charset="0"/>
              <a:cs typeface="Times New Roman" panose="02020603050405020304" pitchFamily="18" charset="0"/>
            </a:endParaRPr>
          </a:p>
          <a:p>
            <a:pPr marL="800100" lvl="1" indent="-342900">
              <a:lnSpc>
                <a:spcPct val="100000"/>
              </a:lnSpc>
              <a:spcAft>
                <a:spcPts val="1000"/>
              </a:spcAft>
              <a:buFont typeface="Wingdings" panose="05000000000000000000" pitchFamily="2" charset="2"/>
              <a:buChar char=""/>
            </a:pPr>
            <a:r>
              <a:rPr lang="en-US" sz="1600" dirty="0">
                <a:effectLst/>
                <a:ea typeface="Calibri" panose="020F0502020204030204" pitchFamily="34" charset="0"/>
                <a:cs typeface="Calibri" panose="020F0502020204030204" pitchFamily="34" charset="0"/>
              </a:rPr>
              <a:t>Partnering with the FDFA and stores to address business challenges and opportunities.</a:t>
            </a:r>
            <a:endParaRPr lang="en-CA" sz="1600" dirty="0">
              <a:effectLst/>
              <a:ea typeface="Calibri" panose="020F0502020204030204" pitchFamily="34" charset="0"/>
              <a:cs typeface="Times New Roman" panose="02020603050405020304" pitchFamily="18" charset="0"/>
            </a:endParaRPr>
          </a:p>
        </p:txBody>
      </p:sp>
      <p:pic>
        <p:nvPicPr>
          <p:cNvPr id="4" name="Picture 3" descr="A group of people sitting at a table&#10;&#10;Description automatically generated with low confidence">
            <a:extLst>
              <a:ext uri="{FF2B5EF4-FFF2-40B4-BE49-F238E27FC236}">
                <a16:creationId xmlns:a16="http://schemas.microsoft.com/office/drawing/2014/main" id="{43D874E6-3414-7349-A9DD-D5619F008D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292" y="-512062"/>
            <a:ext cx="8583187" cy="8576320"/>
          </a:xfrm>
          <a:prstGeom prst="rect">
            <a:avLst/>
          </a:prstGeom>
        </p:spPr>
      </p:pic>
      <p:cxnSp>
        <p:nvCxnSpPr>
          <p:cNvPr id="9" name="Straight Connector 8">
            <a:extLst>
              <a:ext uri="{FF2B5EF4-FFF2-40B4-BE49-F238E27FC236}">
                <a16:creationId xmlns:a16="http://schemas.microsoft.com/office/drawing/2014/main" id="{50576D03-F537-0346-AE63-2D12D26119F4}"/>
              </a:ext>
            </a:extLst>
          </p:cNvPr>
          <p:cNvCxnSpPr>
            <a:cxnSpLocks/>
          </p:cNvCxnSpPr>
          <p:nvPr/>
        </p:nvCxnSpPr>
        <p:spPr>
          <a:xfrm>
            <a:off x="767444" y="1956698"/>
            <a:ext cx="4418919"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06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BA006974-C4A4-6A43-985A-4747FEE3BE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0836"/>
            <a:ext cx="12192000" cy="8119672"/>
          </a:xfrm>
          <a:prstGeom prst="rect">
            <a:avLst/>
          </a:prstGeom>
        </p:spPr>
      </p:pic>
      <p:sp>
        <p:nvSpPr>
          <p:cNvPr id="2" name="Title 1">
            <a:extLst>
              <a:ext uri="{FF2B5EF4-FFF2-40B4-BE49-F238E27FC236}">
                <a16:creationId xmlns:a16="http://schemas.microsoft.com/office/drawing/2014/main" id="{61DA051F-7444-482D-A63A-136DAD25B216}"/>
              </a:ext>
            </a:extLst>
          </p:cNvPr>
          <p:cNvSpPr>
            <a:spLocks noGrp="1"/>
          </p:cNvSpPr>
          <p:nvPr>
            <p:ph type="title"/>
          </p:nvPr>
        </p:nvSpPr>
        <p:spPr>
          <a:xfrm>
            <a:off x="648929" y="1108672"/>
            <a:ext cx="6422849" cy="946399"/>
          </a:xfrm>
        </p:spPr>
        <p:txBody>
          <a:bodyPr>
            <a:normAutofit/>
          </a:bodyPr>
          <a:lstStyle/>
          <a:p>
            <a:r>
              <a:rPr lang="en-US" b="1" dirty="0">
                <a:effectLst/>
                <a:ea typeface="Calibri" panose="020F0502020204030204" pitchFamily="34" charset="0"/>
                <a:cs typeface="Calibri" panose="020F0502020204030204" pitchFamily="34" charset="0"/>
              </a:rPr>
              <a:t>FDFA Convention</a:t>
            </a:r>
            <a:endParaRPr lang="en-CA" dirty="0"/>
          </a:p>
        </p:txBody>
      </p:sp>
      <p:sp>
        <p:nvSpPr>
          <p:cNvPr id="3" name="Content Placeholder 2">
            <a:extLst>
              <a:ext uri="{FF2B5EF4-FFF2-40B4-BE49-F238E27FC236}">
                <a16:creationId xmlns:a16="http://schemas.microsoft.com/office/drawing/2014/main" id="{A3A20697-F5F4-4821-8B9D-5001EECE97E4}"/>
              </a:ext>
            </a:extLst>
          </p:cNvPr>
          <p:cNvSpPr>
            <a:spLocks noGrp="1"/>
          </p:cNvSpPr>
          <p:nvPr>
            <p:ph idx="1"/>
          </p:nvPr>
        </p:nvSpPr>
        <p:spPr>
          <a:xfrm>
            <a:off x="648931" y="2438400"/>
            <a:ext cx="7958040" cy="3785419"/>
          </a:xfrm>
        </p:spPr>
        <p:txBody>
          <a:bodyPr>
            <a:noAutofit/>
          </a:bodyPr>
          <a:lstStyle/>
          <a:p>
            <a:pPr marL="0" indent="0">
              <a:spcBef>
                <a:spcPts val="5"/>
              </a:spcBef>
              <a:buNone/>
            </a:pPr>
            <a:r>
              <a:rPr lang="en-US" sz="1600" dirty="0">
                <a:effectLst/>
                <a:latin typeface="Raleway" pitchFamily="2" charset="0"/>
                <a:ea typeface="Calibri" panose="020F0502020204030204" pitchFamily="34" charset="0"/>
              </a:rPr>
              <a:t>The FDFA convention is the premier gathering for duty free professionals in Canada, offering an exclusive platform for partners to drive business growth by connecting with buyers from duty free shops nationwide. The event facilitates industry expansion through product announcements and enhanced brand awareness. Additionally, members benefit from unparalleled networking opportunities, fostering valuable relationships within the industry and contributing to its collective growth and success.</a:t>
            </a:r>
            <a:endParaRPr lang="en-CA" sz="1600" dirty="0">
              <a:effectLst/>
              <a:latin typeface="Raleway" pitchFamily="2" charset="0"/>
              <a:ea typeface="Calibri" panose="020F0502020204030204" pitchFamily="34" charset="0"/>
            </a:endParaRPr>
          </a:p>
          <a:p>
            <a:pPr marL="342900" lvl="0" indent="-342900">
              <a:lnSpc>
                <a:spcPct val="100000"/>
              </a:lnSpc>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Meetings are typically scheduled in advance and held in private meeting rooms. </a:t>
            </a:r>
            <a:endParaRPr lang="en-CA" sz="1600" dirty="0">
              <a:effectLst/>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Symbol" panose="05050102010706020507" pitchFamily="18" charset="2"/>
              <a:buChar char=""/>
            </a:pPr>
            <a:r>
              <a:rPr lang="en-US" sz="1600" dirty="0">
                <a:effectLst/>
                <a:ea typeface="Calibri" panose="020F0502020204030204" pitchFamily="34" charset="0"/>
                <a:cs typeface="Calibri" panose="020F0502020204030204" pitchFamily="34" charset="0"/>
              </a:rPr>
              <a:t>175-200 </a:t>
            </a:r>
            <a:r>
              <a:rPr lang="en-US" sz="1600" dirty="0">
                <a:ea typeface="Calibri" panose="020F0502020204030204" pitchFamily="34" charset="0"/>
                <a:cs typeface="Calibri" panose="020F0502020204030204" pitchFamily="34" charset="0"/>
              </a:rPr>
              <a:t>a</a:t>
            </a:r>
            <a:r>
              <a:rPr lang="en-US" sz="1600" dirty="0">
                <a:effectLst/>
                <a:ea typeface="Calibri" panose="020F0502020204030204" pitchFamily="34" charset="0"/>
                <a:cs typeface="Calibri" panose="020F0502020204030204" pitchFamily="34" charset="0"/>
              </a:rPr>
              <a:t>ttendees</a:t>
            </a:r>
            <a:r>
              <a:rPr lang="en-US" sz="1600" dirty="0">
                <a:ea typeface="Calibri" panose="020F0502020204030204" pitchFamily="34" charset="0"/>
                <a:cs typeface="Calibri" panose="020F0502020204030204" pitchFamily="34" charset="0"/>
              </a:rPr>
              <a:t>, including</a:t>
            </a:r>
            <a:r>
              <a:rPr lang="en-US" sz="1600" dirty="0">
                <a:effectLst/>
                <a:ea typeface="Calibri" panose="020F0502020204030204" pitchFamily="34" charset="0"/>
                <a:cs typeface="Calibri" panose="020F0502020204030204" pitchFamily="34" charset="0"/>
              </a:rPr>
              <a:t> duty free shop owners, buyers, suppliers, media and industry stakeholders.</a:t>
            </a:r>
            <a:endParaRPr lang="en-CA" sz="1600" dirty="0">
              <a:effectLst/>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BF8C98A-B29B-C040-AABA-8B22459C2D72}"/>
              </a:ext>
            </a:extLst>
          </p:cNvPr>
          <p:cNvCxnSpPr>
            <a:cxnSpLocks/>
          </p:cNvCxnSpPr>
          <p:nvPr/>
        </p:nvCxnSpPr>
        <p:spPr>
          <a:xfrm>
            <a:off x="767444" y="1956698"/>
            <a:ext cx="4147456" cy="0"/>
          </a:xfrm>
          <a:prstGeom prst="line">
            <a:avLst/>
          </a:prstGeom>
          <a:ln w="12700">
            <a:solidFill>
              <a:srgbClr val="C621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149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3185</TotalTime>
  <Words>1172</Words>
  <Application>Microsoft Office PowerPoint</Application>
  <PresentationFormat>Widescreen</PresentationFormat>
  <Paragraphs>77</Paragraphs>
  <Slides>10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Raleway ExtraBold</vt:lpstr>
      <vt:lpstr>Raleway</vt:lpstr>
      <vt:lpstr>Wingdings</vt:lpstr>
      <vt:lpstr>Symbol</vt:lpstr>
      <vt:lpstr>Arial</vt:lpstr>
      <vt:lpstr>Raleway Medium</vt:lpstr>
      <vt:lpstr>Raleway SemiBold</vt:lpstr>
      <vt:lpstr>Calibri</vt:lpstr>
      <vt:lpstr>Office Theme</vt:lpstr>
      <vt:lpstr>Canada’s Duty Free Shops </vt:lpstr>
      <vt:lpstr>Canada’s Duty Free Shops</vt:lpstr>
      <vt:lpstr>How they work</vt:lpstr>
      <vt:lpstr>Product Purchasing</vt:lpstr>
      <vt:lpstr>Who shops at land border duty free?</vt:lpstr>
      <vt:lpstr>FAQ</vt:lpstr>
      <vt:lpstr>Frontier Duty Free Association (FDFA)</vt:lpstr>
      <vt:lpstr>FDFA Membership</vt:lpstr>
      <vt:lpstr>FDFA Convention</vt:lpstr>
      <vt:lpstr>FDFA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Canadian Land Border Duty Free Shops &amp;  The Frontier Duty Free Association (FDFA)</dc:title>
  <dc:creator>Allison Gardner</dc:creator>
  <cp:lastModifiedBy>Allison Gardner</cp:lastModifiedBy>
  <cp:revision>55</cp:revision>
  <dcterms:created xsi:type="dcterms:W3CDTF">2021-06-15T13:04:15Z</dcterms:created>
  <dcterms:modified xsi:type="dcterms:W3CDTF">2025-03-04T15:54:35Z</dcterms:modified>
</cp:coreProperties>
</file>